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7" r:id="rId1"/>
  </p:sldMasterIdLst>
  <p:notesMasterIdLst>
    <p:notesMasterId r:id="rId29"/>
  </p:notesMasterIdLst>
  <p:sldIdLst>
    <p:sldId id="256" r:id="rId2"/>
    <p:sldId id="277" r:id="rId3"/>
    <p:sldId id="270" r:id="rId4"/>
    <p:sldId id="276" r:id="rId5"/>
    <p:sldId id="300" r:id="rId6"/>
    <p:sldId id="265" r:id="rId7"/>
    <p:sldId id="257" r:id="rId8"/>
    <p:sldId id="283" r:id="rId9"/>
    <p:sldId id="280" r:id="rId10"/>
    <p:sldId id="279" r:id="rId11"/>
    <p:sldId id="291" r:id="rId12"/>
    <p:sldId id="284" r:id="rId13"/>
    <p:sldId id="286" r:id="rId14"/>
    <p:sldId id="287" r:id="rId15"/>
    <p:sldId id="292" r:id="rId16"/>
    <p:sldId id="293" r:id="rId17"/>
    <p:sldId id="296" r:id="rId18"/>
    <p:sldId id="282" r:id="rId19"/>
    <p:sldId id="295" r:id="rId20"/>
    <p:sldId id="285" r:id="rId21"/>
    <p:sldId id="297" r:id="rId22"/>
    <p:sldId id="290" r:id="rId23"/>
    <p:sldId id="289" r:id="rId24"/>
    <p:sldId id="294" r:id="rId25"/>
    <p:sldId id="299" r:id="rId26"/>
    <p:sldId id="298" r:id="rId27"/>
    <p:sldId id="26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50" autoAdjust="0"/>
    <p:restoredTop sz="94249" autoAdjust="0"/>
  </p:normalViewPr>
  <p:slideViewPr>
    <p:cSldViewPr snapToGrid="0">
      <p:cViewPr varScale="1">
        <p:scale>
          <a:sx n="72" d="100"/>
          <a:sy n="72" d="100"/>
        </p:scale>
        <p:origin x="70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27BC4-0C68-4712-8250-1A45DC71CA5D}" type="datetimeFigureOut">
              <a:rPr lang="en-US" smtClean="0"/>
              <a:t>6/5/2023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2ED54C-41A9-47DC-BED9-DF03123CCBAF}" type="slidenum">
              <a:rPr lang="en-US" smtClean="0"/>
              <a:t>‹#›</a:t>
            </a:fld>
            <a:endParaRPr lang="en-US"/>
          </a:p>
        </p:txBody>
      </p:sp>
    </p:spTree>
    <p:extLst>
      <p:ext uri="{BB962C8B-B14F-4D97-AF65-F5344CB8AC3E}">
        <p14:creationId xmlns:p14="http://schemas.microsoft.com/office/powerpoint/2010/main" val="2143274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Deepfake is the use of AI technology to create realistic but fake videos, images, or audio recordings by manipulating or superimposing the likeness of one person onto another. It can be used for entertainment but also poses risks, such as spreading misinformation and eroding trust in media.</a:t>
            </a:r>
            <a:endParaRPr lang="en-US" dirty="0"/>
          </a:p>
        </p:txBody>
      </p:sp>
      <p:sp>
        <p:nvSpPr>
          <p:cNvPr id="4" name="Slide Number Placeholder 3"/>
          <p:cNvSpPr>
            <a:spLocks noGrp="1"/>
          </p:cNvSpPr>
          <p:nvPr>
            <p:ph type="sldNum" sz="quarter" idx="5"/>
          </p:nvPr>
        </p:nvSpPr>
        <p:spPr/>
        <p:txBody>
          <a:bodyPr/>
          <a:lstStyle/>
          <a:p>
            <a:fld id="{582ED54C-41A9-47DC-BED9-DF03123CCBAF}" type="slidenum">
              <a:rPr lang="en-US" smtClean="0"/>
              <a:t>2</a:t>
            </a:fld>
            <a:endParaRPr lang="en-US"/>
          </a:p>
        </p:txBody>
      </p:sp>
    </p:spTree>
    <p:extLst>
      <p:ext uri="{BB962C8B-B14F-4D97-AF65-F5344CB8AC3E}">
        <p14:creationId xmlns:p14="http://schemas.microsoft.com/office/powerpoint/2010/main" val="963696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neural network-based approach to classify the video as deep fake or real, along with the confidence of proposed model is presented. Our method can predict the output by processing 1 second of video (10 frames per second) with a good accuracy. The model is implemented by using pre-trained </a:t>
            </a:r>
            <a:r>
              <a:rPr lang="en-US" dirty="0" err="1"/>
              <a:t>ResNext</a:t>
            </a:r>
            <a:r>
              <a:rPr lang="en-US" dirty="0"/>
              <a:t> CNN model to extract the frame level features and LSTM for temporal sequence processing to spot the changes between the t and t-1 frame.</a:t>
            </a:r>
          </a:p>
        </p:txBody>
      </p:sp>
      <p:sp>
        <p:nvSpPr>
          <p:cNvPr id="4" name="Slide Number Placeholder 3"/>
          <p:cNvSpPr>
            <a:spLocks noGrp="1"/>
          </p:cNvSpPr>
          <p:nvPr>
            <p:ph type="sldNum" sz="quarter" idx="5"/>
          </p:nvPr>
        </p:nvSpPr>
        <p:spPr/>
        <p:txBody>
          <a:bodyPr/>
          <a:lstStyle/>
          <a:p>
            <a:fld id="{582ED54C-41A9-47DC-BED9-DF03123CCBAF}" type="slidenum">
              <a:rPr lang="en-US" smtClean="0"/>
              <a:t>23</a:t>
            </a:fld>
            <a:endParaRPr lang="en-US"/>
          </a:p>
        </p:txBody>
      </p:sp>
    </p:spTree>
    <p:extLst>
      <p:ext uri="{BB962C8B-B14F-4D97-AF65-F5344CB8AC3E}">
        <p14:creationId xmlns:p14="http://schemas.microsoft.com/office/powerpoint/2010/main" val="1231742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Detecting deepfakes helps to ensure the integrity of media and maintain the authenticity of digital content.</a:t>
            </a:r>
            <a:endParaRPr lang="en-US" dirty="0"/>
          </a:p>
        </p:txBody>
      </p:sp>
      <p:sp>
        <p:nvSpPr>
          <p:cNvPr id="4" name="Slide Number Placeholder 3"/>
          <p:cNvSpPr>
            <a:spLocks noGrp="1"/>
          </p:cNvSpPr>
          <p:nvPr>
            <p:ph type="sldNum" sz="quarter" idx="5"/>
          </p:nvPr>
        </p:nvSpPr>
        <p:spPr/>
        <p:txBody>
          <a:bodyPr/>
          <a:lstStyle/>
          <a:p>
            <a:fld id="{582ED54C-41A9-47DC-BED9-DF03123CCBAF}" type="slidenum">
              <a:rPr lang="en-US" smtClean="0"/>
              <a:t>3</a:t>
            </a:fld>
            <a:endParaRPr lang="en-US"/>
          </a:p>
        </p:txBody>
      </p:sp>
    </p:spTree>
    <p:extLst>
      <p:ext uri="{BB962C8B-B14F-4D97-AF65-F5344CB8AC3E}">
        <p14:creationId xmlns:p14="http://schemas.microsoft.com/office/powerpoint/2010/main" val="3430610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Wingdings" panose="05000000000000000000" pitchFamily="2" charset="2"/>
              <a:buChar char="Ø"/>
            </a:pPr>
            <a:r>
              <a:rPr lang="en-US" sz="1200" dirty="0">
                <a:solidFill>
                  <a:schemeClr val="tx1">
                    <a:lumMod val="95000"/>
                    <a:lumOff val="5000"/>
                  </a:schemeClr>
                </a:solidFill>
                <a:latin typeface="Times New Roman" panose="02020603050405020304" pitchFamily="18" charset="0"/>
                <a:cs typeface="Times New Roman" panose="02020603050405020304" pitchFamily="18" charset="0"/>
              </a:rPr>
              <a:t>Audio isn't considered in current system. Thus, current technique can't identify audio </a:t>
            </a:r>
            <a:r>
              <a:rPr lang="en-US" sz="1200" dirty="0" err="1">
                <a:solidFill>
                  <a:schemeClr val="tx1">
                    <a:lumMod val="95000"/>
                    <a:lumOff val="5000"/>
                  </a:schemeClr>
                </a:solidFill>
                <a:latin typeface="Times New Roman" panose="02020603050405020304" pitchFamily="18" charset="0"/>
                <a:cs typeface="Times New Roman" panose="02020603050405020304" pitchFamily="18" charset="0"/>
              </a:rPr>
              <a:t>deepFake</a:t>
            </a:r>
            <a:r>
              <a:rPr lang="en-US" sz="1200" dirty="0">
                <a:solidFill>
                  <a:schemeClr val="tx1">
                    <a:lumMod val="95000"/>
                    <a:lumOff val="5000"/>
                  </a:schemeClr>
                </a:solidFill>
                <a:latin typeface="Times New Roman" panose="02020603050405020304" pitchFamily="18" charset="0"/>
                <a:cs typeface="Times New Roman" panose="02020603050405020304" pitchFamily="18" charset="0"/>
              </a:rPr>
              <a:t>. Notwithstanding, the propose to acknowledge sound </a:t>
            </a:r>
            <a:r>
              <a:rPr lang="en-US" sz="1200" dirty="0" err="1">
                <a:solidFill>
                  <a:schemeClr val="tx1">
                    <a:lumMod val="95000"/>
                    <a:lumOff val="5000"/>
                  </a:schemeClr>
                </a:solidFill>
                <a:latin typeface="Times New Roman" panose="02020603050405020304" pitchFamily="18" charset="0"/>
                <a:cs typeface="Times New Roman" panose="02020603050405020304" pitchFamily="18" charset="0"/>
              </a:rPr>
              <a:t>deepFake</a:t>
            </a:r>
            <a:r>
              <a:rPr lang="en-US" sz="1200" dirty="0">
                <a:solidFill>
                  <a:schemeClr val="tx1">
                    <a:lumMod val="95000"/>
                    <a:lumOff val="5000"/>
                  </a:schemeClr>
                </a:solidFill>
                <a:latin typeface="Times New Roman" panose="02020603050405020304" pitchFamily="18" charset="0"/>
                <a:cs typeface="Times New Roman" panose="02020603050405020304" pitchFamily="18" charset="0"/>
              </a:rPr>
              <a:t> recognition.</a:t>
            </a:r>
          </a:p>
          <a:p>
            <a:pPr algn="just">
              <a:buFont typeface="Wingdings" panose="05000000000000000000" pitchFamily="2" charset="2"/>
              <a:buChar char="Ø"/>
            </a:pPr>
            <a:r>
              <a:rPr lang="en-US" sz="1200" dirty="0">
                <a:solidFill>
                  <a:schemeClr val="tx1">
                    <a:lumMod val="95000"/>
                    <a:lumOff val="5000"/>
                  </a:schemeClr>
                </a:solidFill>
                <a:latin typeface="Times New Roman" panose="02020603050405020304" pitchFamily="18" charset="0"/>
                <a:cs typeface="Times New Roman" panose="02020603050405020304" pitchFamily="18" charset="0"/>
              </a:rPr>
              <a:t>Comparison of model performance between a model with a whole face and model trained with partial facial features doesn’t exist.</a:t>
            </a:r>
          </a:p>
          <a:p>
            <a:pPr algn="just">
              <a:buFont typeface="Wingdings" panose="05000000000000000000" pitchFamily="2" charset="2"/>
              <a:buChar char="Ø"/>
            </a:pPr>
            <a:r>
              <a:rPr lang="en-US" sz="1200" dirty="0">
                <a:solidFill>
                  <a:schemeClr val="tx1">
                    <a:lumMod val="95000"/>
                    <a:lumOff val="5000"/>
                  </a:schemeClr>
                </a:solidFill>
                <a:latin typeface="Times New Roman" panose="02020603050405020304" pitchFamily="18" charset="0"/>
                <a:cs typeface="Times New Roman" panose="02020603050405020304" pitchFamily="18" charset="0"/>
              </a:rPr>
              <a:t>Rotating input images in order to find the most important direction has not been considered.</a:t>
            </a:r>
          </a:p>
          <a:p>
            <a:endParaRPr lang="en-US" dirty="0"/>
          </a:p>
        </p:txBody>
      </p:sp>
      <p:sp>
        <p:nvSpPr>
          <p:cNvPr id="4" name="Slide Number Placeholder 3"/>
          <p:cNvSpPr>
            <a:spLocks noGrp="1"/>
          </p:cNvSpPr>
          <p:nvPr>
            <p:ph type="sldNum" sz="quarter" idx="5"/>
          </p:nvPr>
        </p:nvSpPr>
        <p:spPr/>
        <p:txBody>
          <a:bodyPr/>
          <a:lstStyle/>
          <a:p>
            <a:fld id="{582ED54C-41A9-47DC-BED9-DF03123CCBAF}" type="slidenum">
              <a:rPr lang="en-US" smtClean="0"/>
              <a:t>4</a:t>
            </a:fld>
            <a:endParaRPr lang="en-US"/>
          </a:p>
        </p:txBody>
      </p:sp>
    </p:spTree>
    <p:extLst>
      <p:ext uri="{BB962C8B-B14F-4D97-AF65-F5344CB8AC3E}">
        <p14:creationId xmlns:p14="http://schemas.microsoft.com/office/powerpoint/2010/main" val="2671362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downloaded three type of dataset from </a:t>
            </a:r>
            <a:r>
              <a:rPr lang="en-US" dirty="0" err="1"/>
              <a:t>youtube</a:t>
            </a:r>
            <a:r>
              <a:rPr lang="en-US" dirty="0"/>
              <a:t>.</a:t>
            </a:r>
          </a:p>
        </p:txBody>
      </p:sp>
      <p:sp>
        <p:nvSpPr>
          <p:cNvPr id="4" name="Slide Number Placeholder 3"/>
          <p:cNvSpPr>
            <a:spLocks noGrp="1"/>
          </p:cNvSpPr>
          <p:nvPr>
            <p:ph type="sldNum" sz="quarter" idx="5"/>
          </p:nvPr>
        </p:nvSpPr>
        <p:spPr/>
        <p:txBody>
          <a:bodyPr/>
          <a:lstStyle/>
          <a:p>
            <a:fld id="{582ED54C-41A9-47DC-BED9-DF03123CCBAF}" type="slidenum">
              <a:rPr lang="en-US" smtClean="0"/>
              <a:t>8</a:t>
            </a:fld>
            <a:endParaRPr lang="en-US"/>
          </a:p>
        </p:txBody>
      </p:sp>
    </p:spTree>
    <p:extLst>
      <p:ext uri="{BB962C8B-B14F-4D97-AF65-F5344CB8AC3E}">
        <p14:creationId xmlns:p14="http://schemas.microsoft.com/office/powerpoint/2010/main" val="3864827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step, the videos are preprocessed and all the unrequired and noise is removed from videos. Only the required portion of the video i.e., face is detected and cropped. The first steps in the preprocessing of the video are to split the video into frames. After splitting the video into frames, the face is detected in each of the frames and the frame is cropped along the face. Later the cropped frame is again converted to a new video by combining each frame of the video.</a:t>
            </a:r>
          </a:p>
        </p:txBody>
      </p:sp>
      <p:sp>
        <p:nvSpPr>
          <p:cNvPr id="4" name="Slide Number Placeholder 3"/>
          <p:cNvSpPr>
            <a:spLocks noGrp="1"/>
          </p:cNvSpPr>
          <p:nvPr>
            <p:ph type="sldNum" sz="quarter" idx="5"/>
          </p:nvPr>
        </p:nvSpPr>
        <p:spPr/>
        <p:txBody>
          <a:bodyPr/>
          <a:lstStyle/>
          <a:p>
            <a:fld id="{582ED54C-41A9-47DC-BED9-DF03123CCBAF}" type="slidenum">
              <a:rPr lang="en-US" smtClean="0"/>
              <a:t>10</a:t>
            </a:fld>
            <a:endParaRPr lang="en-US"/>
          </a:p>
        </p:txBody>
      </p:sp>
    </p:spTree>
    <p:extLst>
      <p:ext uri="{BB962C8B-B14F-4D97-AF65-F5344CB8AC3E}">
        <p14:creationId xmlns:p14="http://schemas.microsoft.com/office/powerpoint/2010/main" val="298451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pre-trained model of </a:t>
            </a:r>
            <a:r>
              <a:rPr lang="en-US" dirty="0" err="1"/>
              <a:t>ResNext</a:t>
            </a:r>
            <a:r>
              <a:rPr lang="en-US" dirty="0"/>
              <a:t> is used for feature extraction. </a:t>
            </a:r>
            <a:r>
              <a:rPr lang="en-US" dirty="0" err="1"/>
              <a:t>ResNext</a:t>
            </a:r>
            <a:r>
              <a:rPr lang="en-US" dirty="0"/>
              <a:t> is Residual CNN network optimized for high performance on deeper neural networks. For the experimental purpose there resnext50_32x4d model is used having 50 layers and 32 x 4 dimensions. This facilitates the sequential passing of the feature vector to the LSTM, enabling temporal analysis of the data.</a:t>
            </a:r>
          </a:p>
        </p:txBody>
      </p:sp>
      <p:sp>
        <p:nvSpPr>
          <p:cNvPr id="4" name="Slide Number Placeholder 3"/>
          <p:cNvSpPr>
            <a:spLocks noGrp="1"/>
          </p:cNvSpPr>
          <p:nvPr>
            <p:ph type="sldNum" sz="quarter" idx="5"/>
          </p:nvPr>
        </p:nvSpPr>
        <p:spPr/>
        <p:txBody>
          <a:bodyPr/>
          <a:lstStyle/>
          <a:p>
            <a:fld id="{582ED54C-41A9-47DC-BED9-DF03123CCBAF}" type="slidenum">
              <a:rPr lang="en-US" smtClean="0"/>
              <a:t>11</a:t>
            </a:fld>
            <a:endParaRPr lang="en-US"/>
          </a:p>
        </p:txBody>
      </p:sp>
    </p:spTree>
    <p:extLst>
      <p:ext uri="{BB962C8B-B14F-4D97-AF65-F5344CB8AC3E}">
        <p14:creationId xmlns:p14="http://schemas.microsoft.com/office/powerpoint/2010/main" val="4692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ResNeXt-50 is a convolutional neural network (CNN) model that is part of the </a:t>
            </a:r>
            <a:r>
              <a:rPr lang="en-US" b="0" i="0" dirty="0" err="1">
                <a:solidFill>
                  <a:srgbClr val="D1D5DB"/>
                </a:solidFill>
                <a:effectLst/>
                <a:latin typeface="Söhne"/>
              </a:rPr>
              <a:t>ResNet</a:t>
            </a:r>
            <a:r>
              <a:rPr lang="en-US" b="0" i="0" dirty="0">
                <a:solidFill>
                  <a:srgbClr val="D1D5DB"/>
                </a:solidFill>
                <a:effectLst/>
                <a:latin typeface="Söhne"/>
              </a:rPr>
              <a:t> (Residual Network) family. </a:t>
            </a:r>
            <a:r>
              <a:rPr lang="en-US" b="0" i="0" dirty="0" err="1">
                <a:solidFill>
                  <a:srgbClr val="D1D5DB"/>
                </a:solidFill>
                <a:effectLst/>
                <a:latin typeface="Söhne"/>
              </a:rPr>
              <a:t>ResNeXt</a:t>
            </a:r>
            <a:r>
              <a:rPr lang="en-US" b="0" i="0" dirty="0">
                <a:solidFill>
                  <a:srgbClr val="D1D5DB"/>
                </a:solidFill>
                <a:effectLst/>
                <a:latin typeface="Söhne"/>
              </a:rPr>
              <a:t> was introduced as an extension of </a:t>
            </a:r>
            <a:r>
              <a:rPr lang="en-US" b="0" i="0" dirty="0" err="1">
                <a:solidFill>
                  <a:srgbClr val="D1D5DB"/>
                </a:solidFill>
                <a:effectLst/>
                <a:latin typeface="Söhne"/>
              </a:rPr>
              <a:t>ResNet</a:t>
            </a:r>
            <a:r>
              <a:rPr lang="en-US" b="0" i="0" dirty="0">
                <a:solidFill>
                  <a:srgbClr val="D1D5DB"/>
                </a:solidFill>
                <a:effectLst/>
                <a:latin typeface="Söhne"/>
              </a:rPr>
              <a:t> to improve its performance on image recognition tasks. </a:t>
            </a:r>
            <a:endParaRPr lang="en-US" dirty="0"/>
          </a:p>
        </p:txBody>
      </p:sp>
      <p:sp>
        <p:nvSpPr>
          <p:cNvPr id="4" name="Slide Number Placeholder 3"/>
          <p:cNvSpPr>
            <a:spLocks noGrp="1"/>
          </p:cNvSpPr>
          <p:nvPr>
            <p:ph type="sldNum" sz="quarter" idx="5"/>
          </p:nvPr>
        </p:nvSpPr>
        <p:spPr/>
        <p:txBody>
          <a:bodyPr/>
          <a:lstStyle/>
          <a:p>
            <a:fld id="{582ED54C-41A9-47DC-BED9-DF03123CCBAF}" type="slidenum">
              <a:rPr lang="en-US" smtClean="0"/>
              <a:t>12</a:t>
            </a:fld>
            <a:endParaRPr lang="en-US"/>
          </a:p>
        </p:txBody>
      </p:sp>
    </p:spTree>
    <p:extLst>
      <p:ext uri="{BB962C8B-B14F-4D97-AF65-F5344CB8AC3E}">
        <p14:creationId xmlns:p14="http://schemas.microsoft.com/office/powerpoint/2010/main" val="3980182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Accuracy= </a:t>
                </a:r>
                <a14:m>
                  <m:oMath xmlns:m="http://schemas.openxmlformats.org/officeDocument/2006/math">
                    <m:f>
                      <m:fPr>
                        <m:ctrlPr>
                          <a:rPr lang="en-US" sz="1800" i="1" smtClean="0">
                            <a:effectLst/>
                            <a:latin typeface="Cambria Math" panose="02040503050406030204" pitchFamily="18" charset="0"/>
                            <a:cs typeface="Times New Roman" panose="02020603050405020304" pitchFamily="18" charset="0"/>
                          </a:rPr>
                        </m:ctrlPr>
                      </m:fPr>
                      <m:num>
                        <m:r>
                          <a:rPr lang="en-IN" sz="1800" i="1" kern="0">
                            <a:effectLst/>
                            <a:latin typeface="Cambria Math" panose="02040503050406030204" pitchFamily="18" charset="0"/>
                            <a:ea typeface="Calibri" panose="020F0502020204030204" pitchFamily="34" charset="0"/>
                            <a:cs typeface="Times New Roman" panose="02020603050405020304" pitchFamily="18" charset="0"/>
                          </a:rPr>
                          <m:t>𝑇𝑃</m:t>
                        </m:r>
                        <m:r>
                          <a:rPr lang="en-IN" sz="1800" i="1" kern="0">
                            <a:effectLst/>
                            <a:latin typeface="Cambria Math" panose="02040503050406030204" pitchFamily="18" charset="0"/>
                            <a:ea typeface="Calibri" panose="020F0502020204030204" pitchFamily="34" charset="0"/>
                            <a:cs typeface="Times New Roman" panose="02020603050405020304" pitchFamily="18" charset="0"/>
                          </a:rPr>
                          <m:t>+</m:t>
                        </m:r>
                        <m:r>
                          <a:rPr lang="en-IN" sz="1800" i="1" kern="0">
                            <a:effectLst/>
                            <a:latin typeface="Cambria Math" panose="02040503050406030204" pitchFamily="18" charset="0"/>
                            <a:ea typeface="Calibri" panose="020F0502020204030204" pitchFamily="34" charset="0"/>
                            <a:cs typeface="Times New Roman" panose="02020603050405020304" pitchFamily="18" charset="0"/>
                          </a:rPr>
                          <m:t>𝑇𝑁</m:t>
                        </m:r>
                      </m:num>
                      <m:den>
                        <m:r>
                          <a:rPr lang="en-IN" sz="1800" i="1" kern="0">
                            <a:effectLst/>
                            <a:latin typeface="Cambria Math" panose="02040503050406030204" pitchFamily="18" charset="0"/>
                            <a:ea typeface="Calibri" panose="020F0502020204030204" pitchFamily="34" charset="0"/>
                            <a:cs typeface="Times New Roman" panose="02020603050405020304" pitchFamily="18" charset="0"/>
                          </a:rPr>
                          <m:t>𝑇𝑃</m:t>
                        </m:r>
                        <m:r>
                          <a:rPr lang="en-IN" sz="1800" i="1" kern="0">
                            <a:effectLst/>
                            <a:latin typeface="Cambria Math" panose="02040503050406030204" pitchFamily="18" charset="0"/>
                            <a:ea typeface="Calibri" panose="020F0502020204030204" pitchFamily="34" charset="0"/>
                            <a:cs typeface="Times New Roman" panose="02020603050405020304" pitchFamily="18" charset="0"/>
                          </a:rPr>
                          <m:t>+</m:t>
                        </m:r>
                        <m:r>
                          <a:rPr lang="en-IN" sz="1800" i="1" kern="0">
                            <a:effectLst/>
                            <a:latin typeface="Cambria Math" panose="02040503050406030204" pitchFamily="18" charset="0"/>
                            <a:ea typeface="Calibri" panose="020F0502020204030204" pitchFamily="34" charset="0"/>
                            <a:cs typeface="Times New Roman" panose="02020603050405020304" pitchFamily="18" charset="0"/>
                          </a:rPr>
                          <m:t>𝑇𝑁</m:t>
                        </m:r>
                        <m:r>
                          <a:rPr lang="en-IN" sz="1800" i="1" kern="0">
                            <a:effectLst/>
                            <a:latin typeface="Cambria Math" panose="02040503050406030204" pitchFamily="18" charset="0"/>
                            <a:ea typeface="Calibri" panose="020F0502020204030204" pitchFamily="34" charset="0"/>
                            <a:cs typeface="Times New Roman" panose="02020603050405020304" pitchFamily="18" charset="0"/>
                          </a:rPr>
                          <m:t>+</m:t>
                        </m:r>
                        <m:r>
                          <a:rPr lang="en-IN" sz="1800" i="1" kern="0">
                            <a:effectLst/>
                            <a:latin typeface="Cambria Math" panose="02040503050406030204" pitchFamily="18" charset="0"/>
                            <a:ea typeface="Calibri" panose="020F0502020204030204" pitchFamily="34" charset="0"/>
                            <a:cs typeface="Times New Roman" panose="02020603050405020304" pitchFamily="18" charset="0"/>
                          </a:rPr>
                          <m:t>𝐹𝑃</m:t>
                        </m:r>
                        <m:r>
                          <a:rPr lang="en-IN" sz="1800" i="1" kern="0">
                            <a:effectLst/>
                            <a:latin typeface="Cambria Math" panose="02040503050406030204" pitchFamily="18" charset="0"/>
                            <a:ea typeface="Calibri" panose="020F0502020204030204" pitchFamily="34" charset="0"/>
                            <a:cs typeface="Times New Roman" panose="02020603050405020304" pitchFamily="18" charset="0"/>
                          </a:rPr>
                          <m:t>+</m:t>
                        </m:r>
                        <m:r>
                          <a:rPr lang="en-IN" sz="1800" i="1" kern="0">
                            <a:effectLst/>
                            <a:latin typeface="Cambria Math" panose="02040503050406030204" pitchFamily="18" charset="0"/>
                            <a:ea typeface="Calibri" panose="020F0502020204030204" pitchFamily="34" charset="0"/>
                            <a:cs typeface="Times New Roman" panose="02020603050405020304" pitchFamily="18" charset="0"/>
                          </a:rPr>
                          <m:t>𝐹𝑁</m:t>
                        </m:r>
                      </m:den>
                    </m:f>
                  </m:oMath>
                </a14:m>
                <a:endParaRPr lang="en-US" dirty="0"/>
              </a:p>
              <a:p>
                <a:r>
                  <a:rPr lang="en-IN" sz="1800" kern="0" dirty="0">
                    <a:effectLst/>
                    <a:latin typeface="Times New Roman" panose="02020603050405020304" pitchFamily="18" charset="0"/>
                    <a:ea typeface="Times New Roman" panose="02020603050405020304" pitchFamily="18" charset="0"/>
                  </a:rPr>
                  <a:t>Precision = </a:t>
                </a:r>
                <a14:m>
                  <m:oMath xmlns:m="http://schemas.openxmlformats.org/officeDocument/2006/math">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i="1" kern="0">
                            <a:effectLst/>
                            <a:latin typeface="Cambria Math" panose="02040503050406030204" pitchFamily="18" charset="0"/>
                            <a:ea typeface="Times New Roman" panose="02020603050405020304" pitchFamily="18" charset="0"/>
                            <a:cs typeface="Times New Roman" panose="02020603050405020304" pitchFamily="18" charset="0"/>
                          </a:rPr>
                          <m:t>𝑇𝑃</m:t>
                        </m:r>
                      </m:num>
                      <m:den>
                        <m:r>
                          <a:rPr lang="en-IN" sz="1800" i="1" kern="0">
                            <a:effectLst/>
                            <a:latin typeface="Cambria Math" panose="02040503050406030204" pitchFamily="18" charset="0"/>
                            <a:ea typeface="Times New Roman" panose="02020603050405020304" pitchFamily="18" charset="0"/>
                            <a:cs typeface="Times New Roman" panose="02020603050405020304" pitchFamily="18" charset="0"/>
                          </a:rPr>
                          <m:t>𝑇𝑃</m:t>
                        </m:r>
                        <m:r>
                          <a:rPr lang="en-IN"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kern="0">
                            <a:effectLst/>
                            <a:latin typeface="Cambria Math" panose="02040503050406030204" pitchFamily="18" charset="0"/>
                            <a:ea typeface="Times New Roman" panose="02020603050405020304" pitchFamily="18" charset="0"/>
                            <a:cs typeface="Times New Roman" panose="02020603050405020304" pitchFamily="18" charset="0"/>
                          </a:rPr>
                          <m:t>𝐹𝑃</m:t>
                        </m:r>
                      </m:den>
                    </m:f>
                    <m:r>
                      <a:rPr lang="en-IN" sz="1800" i="1" kern="0">
                        <a:effectLst/>
                        <a:latin typeface="Cambria Math" panose="02040503050406030204" pitchFamily="18" charset="0"/>
                        <a:ea typeface="Times New Roman" panose="02020603050405020304" pitchFamily="18" charset="0"/>
                        <a:cs typeface="Times New Roman" panose="02020603050405020304" pitchFamily="18" charset="0"/>
                      </a:rPr>
                      <m:t> </m:t>
                    </m:r>
                  </m:oMath>
                </a14:m>
                <a:endParaRPr lang="en-US" dirty="0"/>
              </a:p>
              <a:p>
                <a:r>
                  <a:rPr lang="en-IN" sz="1800" kern="0" dirty="0">
                    <a:effectLst/>
                    <a:latin typeface="Times New Roman" panose="02020603050405020304" pitchFamily="18" charset="0"/>
                    <a:ea typeface="Times New Roman" panose="02020603050405020304" pitchFamily="18" charset="0"/>
                  </a:rPr>
                  <a:t>Recall = </a:t>
                </a:r>
                <a14:m>
                  <m:oMath xmlns:m="http://schemas.openxmlformats.org/officeDocument/2006/math">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i="1" kern="0">
                            <a:effectLst/>
                            <a:latin typeface="Cambria Math" panose="02040503050406030204" pitchFamily="18" charset="0"/>
                            <a:ea typeface="Times New Roman" panose="02020603050405020304" pitchFamily="18" charset="0"/>
                            <a:cs typeface="Times New Roman" panose="02020603050405020304" pitchFamily="18" charset="0"/>
                          </a:rPr>
                          <m:t>𝑇𝑃</m:t>
                        </m:r>
                      </m:num>
                      <m:den>
                        <m:r>
                          <a:rPr lang="en-IN" sz="1800" i="1" kern="0">
                            <a:effectLst/>
                            <a:latin typeface="Cambria Math" panose="02040503050406030204" pitchFamily="18" charset="0"/>
                            <a:ea typeface="Times New Roman" panose="02020603050405020304" pitchFamily="18" charset="0"/>
                            <a:cs typeface="Times New Roman" panose="02020603050405020304" pitchFamily="18" charset="0"/>
                          </a:rPr>
                          <m:t>𝑇𝑃</m:t>
                        </m:r>
                        <m:r>
                          <a:rPr lang="en-IN" sz="18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en-IN" sz="1800" i="1" kern="0">
                            <a:effectLst/>
                            <a:latin typeface="Cambria Math" panose="02040503050406030204" pitchFamily="18" charset="0"/>
                            <a:ea typeface="Times New Roman" panose="02020603050405020304" pitchFamily="18" charset="0"/>
                            <a:cs typeface="Times New Roman" panose="02020603050405020304" pitchFamily="18" charset="0"/>
                          </a:rPr>
                          <m:t>𝐹𝑁</m:t>
                        </m:r>
                      </m:den>
                    </m:f>
                    <m:r>
                      <a:rPr lang="en-IN" sz="1800" i="1" kern="0">
                        <a:effectLst/>
                        <a:latin typeface="Cambria Math" panose="02040503050406030204" pitchFamily="18" charset="0"/>
                        <a:ea typeface="Times New Roman" panose="02020603050405020304" pitchFamily="18" charset="0"/>
                        <a:cs typeface="Times New Roman" panose="02020603050405020304" pitchFamily="18" charset="0"/>
                      </a:rPr>
                      <m:t> </m:t>
                    </m:r>
                  </m:oMath>
                </a14:m>
                <a:endParaRPr lang="en-US" dirty="0"/>
              </a:p>
              <a:p>
                <a:r>
                  <a:rPr lang="en-IN" sz="1800" kern="0" dirty="0">
                    <a:effectLst/>
                    <a:latin typeface="Times New Roman" panose="02020603050405020304" pitchFamily="18" charset="0"/>
                    <a:ea typeface="Times New Roman" panose="02020603050405020304" pitchFamily="18" charset="0"/>
                  </a:rPr>
                  <a:t>F1-score = </a:t>
                </a:r>
                <a14:m>
                  <m:oMath xmlns:m="http://schemas.openxmlformats.org/officeDocument/2006/math">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800" i="1" kern="0">
                            <a:effectLst/>
                            <a:latin typeface="Cambria Math" panose="02040503050406030204" pitchFamily="18" charset="0"/>
                            <a:ea typeface="Times New Roman" panose="02020603050405020304" pitchFamily="18" charset="0"/>
                            <a:cs typeface="Times New Roman" panose="02020603050405020304" pitchFamily="18" charset="0"/>
                          </a:rPr>
                          <m:t>2 × </m:t>
                        </m:r>
                        <m:r>
                          <a:rPr lang="en-IN" sz="1800" i="1" kern="0">
                            <a:effectLst/>
                            <a:latin typeface="Cambria Math" panose="02040503050406030204" pitchFamily="18" charset="0"/>
                            <a:ea typeface="Times New Roman" panose="02020603050405020304" pitchFamily="18" charset="0"/>
                            <a:cs typeface="Times New Roman" panose="02020603050405020304" pitchFamily="18" charset="0"/>
                          </a:rPr>
                          <m:t>𝑃𝑟𝑒𝑐𝑖𝑠𝑖𝑜𝑛</m:t>
                        </m:r>
                        <m:r>
                          <a:rPr lang="en-IN"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en-IN" sz="1800" i="1" kern="0">
                            <a:effectLst/>
                            <a:latin typeface="Cambria Math" panose="02040503050406030204" pitchFamily="18" charset="0"/>
                            <a:ea typeface="Times New Roman" panose="02020603050405020304" pitchFamily="18" charset="0"/>
                            <a:cs typeface="Times New Roman" panose="02020603050405020304" pitchFamily="18" charset="0"/>
                          </a:rPr>
                          <m:t>𝑅𝑒𝑐𝑎𝑙𝑙</m:t>
                        </m:r>
                      </m:num>
                      <m:den>
                        <m:r>
                          <a:rPr lang="en-IN" sz="1800" i="1" kern="0">
                            <a:effectLst/>
                            <a:latin typeface="Cambria Math" panose="02040503050406030204" pitchFamily="18" charset="0"/>
                            <a:ea typeface="Times New Roman" panose="02020603050405020304" pitchFamily="18" charset="0"/>
                            <a:cs typeface="Times New Roman" panose="02020603050405020304" pitchFamily="18" charset="0"/>
                          </a:rPr>
                          <m:t>𝑃𝑟𝑒𝑐𝑖𝑠𝑖𝑜𝑛</m:t>
                        </m:r>
                        <m:r>
                          <a:rPr lang="en-IN" sz="18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en-IN" sz="1800" i="1" kern="0">
                            <a:effectLst/>
                            <a:latin typeface="Cambria Math" panose="02040503050406030204" pitchFamily="18" charset="0"/>
                            <a:ea typeface="Times New Roman" panose="02020603050405020304" pitchFamily="18" charset="0"/>
                            <a:cs typeface="Times New Roman" panose="02020603050405020304" pitchFamily="18" charset="0"/>
                          </a:rPr>
                          <m:t>𝑅𝑒𝑐𝑎𝑙𝑙</m:t>
                        </m:r>
                        <m:r>
                          <a:rPr lang="en-IN" sz="1800" i="1" kern="0">
                            <a:effectLst/>
                            <a:latin typeface="Cambria Math" panose="02040503050406030204" pitchFamily="18" charset="0"/>
                            <a:ea typeface="Times New Roman" panose="02020603050405020304" pitchFamily="18" charset="0"/>
                            <a:cs typeface="Times New Roman" panose="02020603050405020304" pitchFamily="18" charset="0"/>
                          </a:rPr>
                          <m:t> </m:t>
                        </m:r>
                      </m:den>
                    </m:f>
                  </m:oMath>
                </a14:m>
                <a:endParaRPr lang="en-US" dirty="0"/>
              </a:p>
            </p:txBody>
          </p:sp>
        </mc:Choice>
        <mc:Fallback xmlns="">
          <p:sp>
            <p:nvSpPr>
              <p:cNvPr id="3" name="Notes Placeholder 2"/>
              <p:cNvSpPr>
                <a:spLocks noGrp="1"/>
              </p:cNvSpPr>
              <p:nvPr>
                <p:ph type="body" idx="1"/>
              </p:nvPr>
            </p:nvSpPr>
            <p:spPr/>
            <p:txBody>
              <a:bodyPr/>
              <a:lstStyle/>
              <a:p>
                <a:r>
                  <a:rPr lang="en-US" dirty="0"/>
                  <a:t>Accuracy= </a:t>
                </a:r>
                <a:r>
                  <a:rPr lang="en-US" sz="1800" i="0">
                    <a:effectLst/>
                    <a:latin typeface="Cambria Math" panose="02040503050406030204" pitchFamily="18" charset="0"/>
                    <a:cs typeface="Times New Roman" panose="02020603050405020304" pitchFamily="18" charset="0"/>
                  </a:rPr>
                  <a:t>(</a:t>
                </a:r>
                <a:r>
                  <a:rPr lang="en-IN" sz="1800" i="0" kern="0">
                    <a:effectLst/>
                    <a:latin typeface="Cambria Math" panose="02040503050406030204" pitchFamily="18" charset="0"/>
                    <a:ea typeface="Calibri" panose="020F0502020204030204" pitchFamily="34" charset="0"/>
                    <a:cs typeface="Times New Roman" panose="02020603050405020304" pitchFamily="18" charset="0"/>
                  </a:rPr>
                  <a:t>𝑇𝑃+𝑇𝑁</a:t>
                </a:r>
                <a:r>
                  <a:rPr lang="en-US" sz="1800" i="0" kern="0">
                    <a:effectLst/>
                    <a:latin typeface="Cambria Math" panose="02040503050406030204" pitchFamily="18" charset="0"/>
                    <a:ea typeface="Calibri" panose="020F0502020204030204" pitchFamily="34" charset="0"/>
                    <a:cs typeface="Times New Roman" panose="02020603050405020304" pitchFamily="18" charset="0"/>
                  </a:rPr>
                  <a:t>)/(</a:t>
                </a:r>
                <a:r>
                  <a:rPr lang="en-IN" sz="1800" i="0" kern="0">
                    <a:effectLst/>
                    <a:latin typeface="Cambria Math" panose="02040503050406030204" pitchFamily="18" charset="0"/>
                    <a:ea typeface="Calibri" panose="020F0502020204030204" pitchFamily="34" charset="0"/>
                    <a:cs typeface="Times New Roman" panose="02020603050405020304" pitchFamily="18" charset="0"/>
                  </a:rPr>
                  <a:t>𝑇𝑃+𝑇𝑁+𝐹𝑃+𝐹𝑁</a:t>
                </a:r>
                <a:r>
                  <a:rPr lang="en-US" sz="1800" i="0" kern="0">
                    <a:effectLst/>
                    <a:latin typeface="Cambria Math" panose="02040503050406030204" pitchFamily="18" charset="0"/>
                    <a:ea typeface="Calibri" panose="020F0502020204030204" pitchFamily="34" charset="0"/>
                    <a:cs typeface="Times New Roman" panose="02020603050405020304" pitchFamily="18" charset="0"/>
                  </a:rPr>
                  <a:t>)</a:t>
                </a:r>
                <a:endParaRPr lang="en-US" dirty="0"/>
              </a:p>
              <a:p>
                <a:r>
                  <a:rPr lang="en-IN" sz="1800" kern="0" dirty="0">
                    <a:effectLst/>
                    <a:latin typeface="Times New Roman" panose="02020603050405020304" pitchFamily="18" charset="0"/>
                    <a:ea typeface="Times New Roman" panose="02020603050405020304" pitchFamily="18" charset="0"/>
                  </a:rPr>
                  <a:t>Precision = </a:t>
                </a:r>
                <a:r>
                  <a:rPr lang="en-IN" sz="1800" i="0" kern="0">
                    <a:effectLst/>
                    <a:latin typeface="Cambria Math" panose="02040503050406030204" pitchFamily="18" charset="0"/>
                    <a:ea typeface="Times New Roman" panose="02020603050405020304" pitchFamily="18" charset="0"/>
                    <a:cs typeface="Times New Roman" panose="02020603050405020304" pitchFamily="18" charset="0"/>
                  </a:rPr>
                  <a:t>𝑇𝑃</a:t>
                </a:r>
                <a:r>
                  <a:rPr lang="en-US" sz="1800" i="0" kern="0">
                    <a:effectLst/>
                    <a:latin typeface="Cambria Math" panose="02040503050406030204" pitchFamily="18" charset="0"/>
                    <a:ea typeface="Times New Roman" panose="02020603050405020304" pitchFamily="18" charset="0"/>
                    <a:cs typeface="Times New Roman" panose="02020603050405020304" pitchFamily="18" charset="0"/>
                  </a:rPr>
                  <a:t>/(</a:t>
                </a:r>
                <a:r>
                  <a:rPr lang="en-IN" sz="1800" i="0" kern="0">
                    <a:effectLst/>
                    <a:latin typeface="Cambria Math" panose="02040503050406030204" pitchFamily="18" charset="0"/>
                    <a:ea typeface="Times New Roman" panose="02020603050405020304" pitchFamily="18" charset="0"/>
                    <a:cs typeface="Times New Roman" panose="02020603050405020304" pitchFamily="18" charset="0"/>
                  </a:rPr>
                  <a:t>𝑇𝑃+𝐹𝑃</a:t>
                </a:r>
                <a:r>
                  <a:rPr lang="en-US" sz="1800" i="0" kern="0">
                    <a:effectLst/>
                    <a:latin typeface="Cambria Math" panose="02040503050406030204" pitchFamily="18" charset="0"/>
                    <a:ea typeface="Times New Roman" panose="02020603050405020304" pitchFamily="18" charset="0"/>
                    <a:cs typeface="Times New Roman" panose="02020603050405020304" pitchFamily="18" charset="0"/>
                  </a:rPr>
                  <a:t>)</a:t>
                </a:r>
                <a:r>
                  <a:rPr lang="en-IN" sz="1800" i="0" kern="0">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dirty="0"/>
              </a:p>
              <a:p>
                <a:r>
                  <a:rPr lang="en-IN" sz="1800" kern="0" dirty="0">
                    <a:effectLst/>
                    <a:latin typeface="Times New Roman" panose="02020603050405020304" pitchFamily="18" charset="0"/>
                    <a:ea typeface="Times New Roman" panose="02020603050405020304" pitchFamily="18" charset="0"/>
                  </a:rPr>
                  <a:t>Recall = </a:t>
                </a:r>
                <a:r>
                  <a:rPr lang="en-IN" sz="1800" i="0" kern="0">
                    <a:effectLst/>
                    <a:latin typeface="Cambria Math" panose="02040503050406030204" pitchFamily="18" charset="0"/>
                    <a:ea typeface="Times New Roman" panose="02020603050405020304" pitchFamily="18" charset="0"/>
                    <a:cs typeface="Times New Roman" panose="02020603050405020304" pitchFamily="18" charset="0"/>
                  </a:rPr>
                  <a:t>𝑇𝑃</a:t>
                </a:r>
                <a:r>
                  <a:rPr lang="en-US" sz="1800" i="0" kern="0">
                    <a:effectLst/>
                    <a:latin typeface="Cambria Math" panose="02040503050406030204" pitchFamily="18" charset="0"/>
                    <a:ea typeface="Times New Roman" panose="02020603050405020304" pitchFamily="18" charset="0"/>
                    <a:cs typeface="Times New Roman" panose="02020603050405020304" pitchFamily="18" charset="0"/>
                  </a:rPr>
                  <a:t>/(</a:t>
                </a:r>
                <a:r>
                  <a:rPr lang="en-IN" sz="1800" i="0" kern="0">
                    <a:effectLst/>
                    <a:latin typeface="Cambria Math" panose="02040503050406030204" pitchFamily="18" charset="0"/>
                    <a:ea typeface="Times New Roman" panose="02020603050405020304" pitchFamily="18" charset="0"/>
                    <a:cs typeface="Times New Roman" panose="02020603050405020304" pitchFamily="18" charset="0"/>
                  </a:rPr>
                  <a:t>𝑇𝑃+𝐹𝑁</a:t>
                </a:r>
                <a:r>
                  <a:rPr lang="en-US" sz="1800" i="0" kern="0">
                    <a:effectLst/>
                    <a:latin typeface="Cambria Math" panose="02040503050406030204" pitchFamily="18" charset="0"/>
                    <a:ea typeface="Times New Roman" panose="02020603050405020304" pitchFamily="18" charset="0"/>
                    <a:cs typeface="Times New Roman" panose="02020603050405020304" pitchFamily="18" charset="0"/>
                  </a:rPr>
                  <a:t>)</a:t>
                </a:r>
                <a:r>
                  <a:rPr lang="en-IN" sz="1800" i="0" kern="0">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dirty="0"/>
              </a:p>
              <a:p>
                <a:r>
                  <a:rPr lang="en-IN" sz="1800" kern="0" dirty="0">
                    <a:effectLst/>
                    <a:latin typeface="Times New Roman" panose="02020603050405020304" pitchFamily="18" charset="0"/>
                    <a:ea typeface="Times New Roman" panose="02020603050405020304" pitchFamily="18" charset="0"/>
                  </a:rPr>
                  <a:t>F1-score = </a:t>
                </a:r>
                <a:r>
                  <a:rPr lang="en-US" sz="1800" i="0">
                    <a:effectLst/>
                    <a:latin typeface="Cambria Math" panose="02040503050406030204" pitchFamily="18" charset="0"/>
                    <a:cs typeface="Times New Roman" panose="02020603050405020304" pitchFamily="18" charset="0"/>
                  </a:rPr>
                  <a:t>(</a:t>
                </a:r>
                <a:r>
                  <a:rPr lang="en-IN" sz="1800" i="0" kern="0">
                    <a:effectLst/>
                    <a:latin typeface="Cambria Math" panose="02040503050406030204" pitchFamily="18" charset="0"/>
                    <a:ea typeface="Times New Roman" panose="02020603050405020304" pitchFamily="18" charset="0"/>
                    <a:cs typeface="Times New Roman" panose="02020603050405020304" pitchFamily="18" charset="0"/>
                  </a:rPr>
                  <a:t>2 × 𝑃𝑟𝑒𝑐𝑖𝑠𝑖𝑜𝑛 × 𝑅𝑒𝑐𝑎𝑙𝑙</a:t>
                </a:r>
                <a:r>
                  <a:rPr lang="en-US" sz="1800" i="0" kern="0">
                    <a:effectLst/>
                    <a:latin typeface="Cambria Math" panose="02040503050406030204" pitchFamily="18" charset="0"/>
                    <a:ea typeface="Times New Roman" panose="02020603050405020304" pitchFamily="18" charset="0"/>
                    <a:cs typeface="Times New Roman" panose="02020603050405020304" pitchFamily="18" charset="0"/>
                  </a:rPr>
                  <a:t>)/(</a:t>
                </a:r>
                <a:r>
                  <a:rPr lang="en-IN" sz="1800" i="0" kern="0">
                    <a:effectLst/>
                    <a:latin typeface="Cambria Math" panose="02040503050406030204" pitchFamily="18" charset="0"/>
                    <a:ea typeface="Times New Roman" panose="02020603050405020304" pitchFamily="18" charset="0"/>
                    <a:cs typeface="Times New Roman" panose="02020603050405020304" pitchFamily="18" charset="0"/>
                  </a:rPr>
                  <a:t>𝑃𝑟𝑒𝑐𝑖𝑠𝑖𝑜𝑛 + 𝑅𝑒𝑐𝑎𝑙𝑙 </a:t>
                </a:r>
                <a:r>
                  <a:rPr lang="en-US" sz="1800" i="0" kern="0">
                    <a:effectLst/>
                    <a:latin typeface="Cambria Math" panose="02040503050406030204" pitchFamily="18" charset="0"/>
                    <a:ea typeface="Times New Roman" panose="02020603050405020304" pitchFamily="18" charset="0"/>
                    <a:cs typeface="Times New Roman" panose="02020603050405020304" pitchFamily="18" charset="0"/>
                  </a:rPr>
                  <a:t>)</a:t>
                </a:r>
                <a:endParaRPr lang="en-US" dirty="0"/>
              </a:p>
            </p:txBody>
          </p:sp>
        </mc:Fallback>
      </mc:AlternateContent>
      <p:sp>
        <p:nvSpPr>
          <p:cNvPr id="4" name="Slide Number Placeholder 3"/>
          <p:cNvSpPr>
            <a:spLocks noGrp="1"/>
          </p:cNvSpPr>
          <p:nvPr>
            <p:ph type="sldNum" sz="quarter" idx="5"/>
          </p:nvPr>
        </p:nvSpPr>
        <p:spPr/>
        <p:txBody>
          <a:bodyPr/>
          <a:lstStyle/>
          <a:p>
            <a:fld id="{582ED54C-41A9-47DC-BED9-DF03123CCBAF}" type="slidenum">
              <a:rPr lang="en-US" smtClean="0"/>
              <a:t>21</a:t>
            </a:fld>
            <a:endParaRPr lang="en-US"/>
          </a:p>
        </p:txBody>
      </p:sp>
    </p:spTree>
    <p:extLst>
      <p:ext uri="{BB962C8B-B14F-4D97-AF65-F5344CB8AC3E}">
        <p14:creationId xmlns:p14="http://schemas.microsoft.com/office/powerpoint/2010/main" val="230309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Accuracy= </a:t>
                </a:r>
                <a14:m>
                  <m:oMath xmlns:m="http://schemas.openxmlformats.org/officeDocument/2006/math">
                    <m:f>
                      <m:fPr>
                        <m:ctrlPr>
                          <a:rPr lang="en-US" sz="1200" i="1" smtClean="0">
                            <a:effectLst/>
                            <a:latin typeface="Cambria Math" panose="02040503050406030204" pitchFamily="18" charset="0"/>
                            <a:cs typeface="Times New Roman" panose="02020603050405020304" pitchFamily="18" charset="0"/>
                          </a:rPr>
                        </m:ctrlPr>
                      </m:fPr>
                      <m:num>
                        <m:r>
                          <a:rPr lang="en-IN" sz="1200" i="1" kern="0">
                            <a:effectLst/>
                            <a:latin typeface="Cambria Math" panose="02040503050406030204" pitchFamily="18" charset="0"/>
                            <a:ea typeface="Calibri" panose="020F0502020204030204" pitchFamily="34" charset="0"/>
                            <a:cs typeface="Times New Roman" panose="02020603050405020304" pitchFamily="18" charset="0"/>
                          </a:rPr>
                          <m:t>𝑇𝑃</m:t>
                        </m:r>
                        <m:r>
                          <a:rPr lang="en-IN" sz="1200" i="1" kern="0">
                            <a:effectLst/>
                            <a:latin typeface="Cambria Math" panose="02040503050406030204" pitchFamily="18" charset="0"/>
                            <a:ea typeface="Calibri" panose="020F0502020204030204" pitchFamily="34" charset="0"/>
                            <a:cs typeface="Times New Roman" panose="02020603050405020304" pitchFamily="18" charset="0"/>
                          </a:rPr>
                          <m:t>+</m:t>
                        </m:r>
                        <m:r>
                          <a:rPr lang="en-IN" sz="1200" i="1" kern="0">
                            <a:effectLst/>
                            <a:latin typeface="Cambria Math" panose="02040503050406030204" pitchFamily="18" charset="0"/>
                            <a:ea typeface="Calibri" panose="020F0502020204030204" pitchFamily="34" charset="0"/>
                            <a:cs typeface="Times New Roman" panose="02020603050405020304" pitchFamily="18" charset="0"/>
                          </a:rPr>
                          <m:t>𝑇𝑁</m:t>
                        </m:r>
                      </m:num>
                      <m:den>
                        <m:r>
                          <a:rPr lang="en-IN" sz="1200" i="1" kern="0">
                            <a:effectLst/>
                            <a:latin typeface="Cambria Math" panose="02040503050406030204" pitchFamily="18" charset="0"/>
                            <a:ea typeface="Calibri" panose="020F0502020204030204" pitchFamily="34" charset="0"/>
                            <a:cs typeface="Times New Roman" panose="02020603050405020304" pitchFamily="18" charset="0"/>
                          </a:rPr>
                          <m:t>𝑇𝑃</m:t>
                        </m:r>
                        <m:r>
                          <a:rPr lang="en-IN" sz="1200" i="1" kern="0">
                            <a:effectLst/>
                            <a:latin typeface="Cambria Math" panose="02040503050406030204" pitchFamily="18" charset="0"/>
                            <a:ea typeface="Calibri" panose="020F0502020204030204" pitchFamily="34" charset="0"/>
                            <a:cs typeface="Times New Roman" panose="02020603050405020304" pitchFamily="18" charset="0"/>
                          </a:rPr>
                          <m:t>+</m:t>
                        </m:r>
                        <m:r>
                          <a:rPr lang="en-IN" sz="1200" i="1" kern="0">
                            <a:effectLst/>
                            <a:latin typeface="Cambria Math" panose="02040503050406030204" pitchFamily="18" charset="0"/>
                            <a:ea typeface="Calibri" panose="020F0502020204030204" pitchFamily="34" charset="0"/>
                            <a:cs typeface="Times New Roman" panose="02020603050405020304" pitchFamily="18" charset="0"/>
                          </a:rPr>
                          <m:t>𝑇𝑁</m:t>
                        </m:r>
                        <m:r>
                          <a:rPr lang="en-IN" sz="1200" i="1" kern="0">
                            <a:effectLst/>
                            <a:latin typeface="Cambria Math" panose="02040503050406030204" pitchFamily="18" charset="0"/>
                            <a:ea typeface="Calibri" panose="020F0502020204030204" pitchFamily="34" charset="0"/>
                            <a:cs typeface="Times New Roman" panose="02020603050405020304" pitchFamily="18" charset="0"/>
                          </a:rPr>
                          <m:t>+</m:t>
                        </m:r>
                        <m:r>
                          <a:rPr lang="en-IN" sz="1200" i="1" kern="0">
                            <a:effectLst/>
                            <a:latin typeface="Cambria Math" panose="02040503050406030204" pitchFamily="18" charset="0"/>
                            <a:ea typeface="Calibri" panose="020F0502020204030204" pitchFamily="34" charset="0"/>
                            <a:cs typeface="Times New Roman" panose="02020603050405020304" pitchFamily="18" charset="0"/>
                          </a:rPr>
                          <m:t>𝐹𝑃</m:t>
                        </m:r>
                        <m:r>
                          <a:rPr lang="en-IN" sz="1200" i="1" kern="0">
                            <a:effectLst/>
                            <a:latin typeface="Cambria Math" panose="02040503050406030204" pitchFamily="18" charset="0"/>
                            <a:ea typeface="Calibri" panose="020F0502020204030204" pitchFamily="34" charset="0"/>
                            <a:cs typeface="Times New Roman" panose="02020603050405020304" pitchFamily="18" charset="0"/>
                          </a:rPr>
                          <m:t>+</m:t>
                        </m:r>
                        <m:r>
                          <a:rPr lang="en-IN" sz="1200" i="1" kern="0">
                            <a:effectLst/>
                            <a:latin typeface="Cambria Math" panose="02040503050406030204" pitchFamily="18" charset="0"/>
                            <a:ea typeface="Calibri" panose="020F0502020204030204" pitchFamily="34" charset="0"/>
                            <a:cs typeface="Times New Roman" panose="02020603050405020304" pitchFamily="18" charset="0"/>
                          </a:rPr>
                          <m:t>𝐹𝑁</m:t>
                        </m:r>
                      </m:den>
                    </m:f>
                  </m:oMath>
                </a14:m>
                <a:endParaRPr lang="en-US" dirty="0"/>
              </a:p>
              <a:p>
                <a:r>
                  <a:rPr lang="en-IN" sz="1200" kern="0" dirty="0">
                    <a:effectLst/>
                    <a:latin typeface="Times New Roman" panose="02020603050405020304" pitchFamily="18" charset="0"/>
                    <a:ea typeface="Times New Roman" panose="02020603050405020304" pitchFamily="18" charset="0"/>
                  </a:rPr>
                  <a:t>Precision = </a:t>
                </a:r>
                <a14:m>
                  <m:oMath xmlns:m="http://schemas.openxmlformats.org/officeDocument/2006/math">
                    <m:f>
                      <m:f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200" i="1" kern="0">
                            <a:effectLst/>
                            <a:latin typeface="Cambria Math" panose="02040503050406030204" pitchFamily="18" charset="0"/>
                            <a:ea typeface="Times New Roman" panose="02020603050405020304" pitchFamily="18" charset="0"/>
                            <a:cs typeface="Times New Roman" panose="02020603050405020304" pitchFamily="18" charset="0"/>
                          </a:rPr>
                          <m:t>𝑇𝑃</m:t>
                        </m:r>
                      </m:num>
                      <m:den>
                        <m:r>
                          <a:rPr lang="en-IN" sz="1200" i="1" kern="0">
                            <a:effectLst/>
                            <a:latin typeface="Cambria Math" panose="02040503050406030204" pitchFamily="18" charset="0"/>
                            <a:ea typeface="Times New Roman" panose="02020603050405020304" pitchFamily="18" charset="0"/>
                            <a:cs typeface="Times New Roman" panose="02020603050405020304" pitchFamily="18" charset="0"/>
                          </a:rPr>
                          <m:t>𝑇𝑃</m:t>
                        </m:r>
                        <m:r>
                          <a:rPr lang="en-IN" sz="12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en-IN" sz="1200" i="1" kern="0">
                            <a:effectLst/>
                            <a:latin typeface="Cambria Math" panose="02040503050406030204" pitchFamily="18" charset="0"/>
                            <a:ea typeface="Times New Roman" panose="02020603050405020304" pitchFamily="18" charset="0"/>
                            <a:cs typeface="Times New Roman" panose="02020603050405020304" pitchFamily="18" charset="0"/>
                          </a:rPr>
                          <m:t>𝐹𝑃</m:t>
                        </m:r>
                      </m:den>
                    </m:f>
                    <m:r>
                      <a:rPr lang="en-IN" sz="1200" i="1" kern="0">
                        <a:effectLst/>
                        <a:latin typeface="Cambria Math" panose="02040503050406030204" pitchFamily="18" charset="0"/>
                        <a:ea typeface="Times New Roman" panose="02020603050405020304" pitchFamily="18" charset="0"/>
                        <a:cs typeface="Times New Roman" panose="02020603050405020304" pitchFamily="18" charset="0"/>
                      </a:rPr>
                      <m:t> </m:t>
                    </m:r>
                  </m:oMath>
                </a14:m>
                <a:endParaRPr lang="en-US" dirty="0"/>
              </a:p>
              <a:p>
                <a:r>
                  <a:rPr lang="en-IN" sz="1200" kern="0" dirty="0">
                    <a:effectLst/>
                    <a:latin typeface="Times New Roman" panose="02020603050405020304" pitchFamily="18" charset="0"/>
                    <a:ea typeface="Times New Roman" panose="02020603050405020304" pitchFamily="18" charset="0"/>
                  </a:rPr>
                  <a:t>Recall = </a:t>
                </a:r>
                <a14:m>
                  <m:oMath xmlns:m="http://schemas.openxmlformats.org/officeDocument/2006/math">
                    <m:f>
                      <m:f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200" i="1" kern="0">
                            <a:effectLst/>
                            <a:latin typeface="Cambria Math" panose="02040503050406030204" pitchFamily="18" charset="0"/>
                            <a:ea typeface="Times New Roman" panose="02020603050405020304" pitchFamily="18" charset="0"/>
                            <a:cs typeface="Times New Roman" panose="02020603050405020304" pitchFamily="18" charset="0"/>
                          </a:rPr>
                          <m:t>𝑇𝑃</m:t>
                        </m:r>
                      </m:num>
                      <m:den>
                        <m:r>
                          <a:rPr lang="en-IN" sz="1200" i="1" kern="0">
                            <a:effectLst/>
                            <a:latin typeface="Cambria Math" panose="02040503050406030204" pitchFamily="18" charset="0"/>
                            <a:ea typeface="Times New Roman" panose="02020603050405020304" pitchFamily="18" charset="0"/>
                            <a:cs typeface="Times New Roman" panose="02020603050405020304" pitchFamily="18" charset="0"/>
                          </a:rPr>
                          <m:t>𝑇𝑃</m:t>
                        </m:r>
                        <m:r>
                          <a:rPr lang="en-IN" sz="1200" i="1" kern="0">
                            <a:effectLst/>
                            <a:latin typeface="Cambria Math" panose="02040503050406030204" pitchFamily="18" charset="0"/>
                            <a:ea typeface="Times New Roman" panose="02020603050405020304" pitchFamily="18" charset="0"/>
                            <a:cs typeface="Times New Roman" panose="02020603050405020304" pitchFamily="18" charset="0"/>
                          </a:rPr>
                          <m:t>+</m:t>
                        </m:r>
                        <m:r>
                          <a:rPr lang="en-IN" sz="1200" i="1" kern="0">
                            <a:effectLst/>
                            <a:latin typeface="Cambria Math" panose="02040503050406030204" pitchFamily="18" charset="0"/>
                            <a:ea typeface="Times New Roman" panose="02020603050405020304" pitchFamily="18" charset="0"/>
                            <a:cs typeface="Times New Roman" panose="02020603050405020304" pitchFamily="18" charset="0"/>
                          </a:rPr>
                          <m:t>𝐹𝑁</m:t>
                        </m:r>
                      </m:den>
                    </m:f>
                    <m:r>
                      <a:rPr lang="en-IN" sz="1200" i="1" kern="0">
                        <a:effectLst/>
                        <a:latin typeface="Cambria Math" panose="02040503050406030204" pitchFamily="18" charset="0"/>
                        <a:ea typeface="Times New Roman" panose="02020603050405020304" pitchFamily="18" charset="0"/>
                        <a:cs typeface="Times New Roman" panose="02020603050405020304" pitchFamily="18" charset="0"/>
                      </a:rPr>
                      <m:t> </m:t>
                    </m:r>
                  </m:oMath>
                </a14:m>
                <a:endParaRPr lang="en-US" dirty="0"/>
              </a:p>
              <a:p>
                <a:r>
                  <a:rPr lang="en-IN" sz="1200" kern="0" dirty="0">
                    <a:effectLst/>
                    <a:latin typeface="Times New Roman" panose="02020603050405020304" pitchFamily="18" charset="0"/>
                    <a:ea typeface="Times New Roman" panose="02020603050405020304" pitchFamily="18" charset="0"/>
                  </a:rPr>
                  <a:t>F1-score = </a:t>
                </a:r>
                <a14:m>
                  <m:oMath xmlns:m="http://schemas.openxmlformats.org/officeDocument/2006/math">
                    <m:f>
                      <m:f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IN" sz="1200" i="1" kern="0">
                            <a:effectLst/>
                            <a:latin typeface="Cambria Math" panose="02040503050406030204" pitchFamily="18" charset="0"/>
                            <a:ea typeface="Times New Roman" panose="02020603050405020304" pitchFamily="18" charset="0"/>
                            <a:cs typeface="Times New Roman" panose="02020603050405020304" pitchFamily="18" charset="0"/>
                          </a:rPr>
                          <m:t>2 × </m:t>
                        </m:r>
                        <m:r>
                          <a:rPr lang="en-IN" sz="1200" i="1" kern="0">
                            <a:effectLst/>
                            <a:latin typeface="Cambria Math" panose="02040503050406030204" pitchFamily="18" charset="0"/>
                            <a:ea typeface="Times New Roman" panose="02020603050405020304" pitchFamily="18" charset="0"/>
                            <a:cs typeface="Times New Roman" panose="02020603050405020304" pitchFamily="18" charset="0"/>
                          </a:rPr>
                          <m:t>𝑃𝑟𝑒𝑐𝑖𝑠𝑖𝑜𝑛</m:t>
                        </m:r>
                        <m:r>
                          <a:rPr lang="en-IN" sz="12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en-IN" sz="1200" i="1" kern="0">
                            <a:effectLst/>
                            <a:latin typeface="Cambria Math" panose="02040503050406030204" pitchFamily="18" charset="0"/>
                            <a:ea typeface="Times New Roman" panose="02020603050405020304" pitchFamily="18" charset="0"/>
                            <a:cs typeface="Times New Roman" panose="02020603050405020304" pitchFamily="18" charset="0"/>
                          </a:rPr>
                          <m:t>𝑅𝑒𝑐𝑎𝑙𝑙</m:t>
                        </m:r>
                      </m:num>
                      <m:den>
                        <m:r>
                          <a:rPr lang="en-IN" sz="1200" i="1" kern="0">
                            <a:effectLst/>
                            <a:latin typeface="Cambria Math" panose="02040503050406030204" pitchFamily="18" charset="0"/>
                            <a:ea typeface="Times New Roman" panose="02020603050405020304" pitchFamily="18" charset="0"/>
                            <a:cs typeface="Times New Roman" panose="02020603050405020304" pitchFamily="18" charset="0"/>
                          </a:rPr>
                          <m:t>𝑃𝑟𝑒𝑐𝑖𝑠𝑖𝑜𝑛</m:t>
                        </m:r>
                        <m:r>
                          <a:rPr lang="en-IN" sz="1200" i="1" kern="0">
                            <a:effectLst/>
                            <a:latin typeface="Cambria Math" panose="02040503050406030204" pitchFamily="18" charset="0"/>
                            <a:ea typeface="Times New Roman" panose="02020603050405020304" pitchFamily="18" charset="0"/>
                            <a:cs typeface="Times New Roman" panose="02020603050405020304" pitchFamily="18" charset="0"/>
                          </a:rPr>
                          <m:t> + </m:t>
                        </m:r>
                        <m:r>
                          <a:rPr lang="en-IN" sz="1200" i="1" kern="0">
                            <a:effectLst/>
                            <a:latin typeface="Cambria Math" panose="02040503050406030204" pitchFamily="18" charset="0"/>
                            <a:ea typeface="Times New Roman" panose="02020603050405020304" pitchFamily="18" charset="0"/>
                            <a:cs typeface="Times New Roman" panose="02020603050405020304" pitchFamily="18" charset="0"/>
                          </a:rPr>
                          <m:t>𝑅𝑒𝑐𝑎𝑙𝑙</m:t>
                        </m:r>
                        <m:r>
                          <a:rPr lang="en-IN" sz="1200" i="1" kern="0">
                            <a:effectLst/>
                            <a:latin typeface="Cambria Math" panose="02040503050406030204" pitchFamily="18" charset="0"/>
                            <a:ea typeface="Times New Roman" panose="02020603050405020304" pitchFamily="18" charset="0"/>
                            <a:cs typeface="Times New Roman" panose="02020603050405020304" pitchFamily="18" charset="0"/>
                          </a:rPr>
                          <m:t> </m:t>
                        </m:r>
                      </m:den>
                    </m:f>
                  </m:oMath>
                </a14:m>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Accuracy= </a:t>
                </a:r>
                <a:r>
                  <a:rPr lang="en-US" sz="1200" i="0">
                    <a:effectLst/>
                    <a:latin typeface="Cambria Math" panose="02040503050406030204" pitchFamily="18" charset="0"/>
                    <a:cs typeface="Times New Roman" panose="02020603050405020304" pitchFamily="18" charset="0"/>
                  </a:rPr>
                  <a:t>(</a:t>
                </a:r>
                <a:r>
                  <a:rPr lang="en-IN" sz="1200" i="0" kern="0">
                    <a:effectLst/>
                    <a:latin typeface="Cambria Math" panose="02040503050406030204" pitchFamily="18" charset="0"/>
                    <a:ea typeface="Calibri" panose="020F0502020204030204" pitchFamily="34" charset="0"/>
                    <a:cs typeface="Times New Roman" panose="02020603050405020304" pitchFamily="18" charset="0"/>
                  </a:rPr>
                  <a:t>𝑇𝑃+𝑇𝑁</a:t>
                </a:r>
                <a:r>
                  <a:rPr lang="en-US" sz="1200" i="0" kern="0">
                    <a:effectLst/>
                    <a:latin typeface="Cambria Math" panose="02040503050406030204" pitchFamily="18" charset="0"/>
                    <a:ea typeface="Calibri" panose="020F0502020204030204" pitchFamily="34" charset="0"/>
                    <a:cs typeface="Times New Roman" panose="02020603050405020304" pitchFamily="18" charset="0"/>
                  </a:rPr>
                  <a:t>)/(</a:t>
                </a:r>
                <a:r>
                  <a:rPr lang="en-IN" sz="1200" i="0" kern="0">
                    <a:effectLst/>
                    <a:latin typeface="Cambria Math" panose="02040503050406030204" pitchFamily="18" charset="0"/>
                    <a:ea typeface="Calibri" panose="020F0502020204030204" pitchFamily="34" charset="0"/>
                    <a:cs typeface="Times New Roman" panose="02020603050405020304" pitchFamily="18" charset="0"/>
                  </a:rPr>
                  <a:t>𝑇𝑃+𝑇𝑁+𝐹𝑃+𝐹𝑁</a:t>
                </a:r>
                <a:r>
                  <a:rPr lang="en-US" sz="1200" i="0" kern="0">
                    <a:effectLst/>
                    <a:latin typeface="Cambria Math" panose="02040503050406030204" pitchFamily="18" charset="0"/>
                    <a:ea typeface="Calibri" panose="020F0502020204030204" pitchFamily="34" charset="0"/>
                    <a:cs typeface="Times New Roman" panose="02020603050405020304" pitchFamily="18" charset="0"/>
                  </a:rPr>
                  <a:t>)</a:t>
                </a:r>
                <a:endParaRPr lang="en-US" dirty="0"/>
              </a:p>
              <a:p>
                <a:r>
                  <a:rPr lang="en-IN" sz="1200" kern="0" dirty="0">
                    <a:effectLst/>
                    <a:latin typeface="Times New Roman" panose="02020603050405020304" pitchFamily="18" charset="0"/>
                    <a:ea typeface="Times New Roman" panose="02020603050405020304" pitchFamily="18" charset="0"/>
                  </a:rPr>
                  <a:t>Precision = </a:t>
                </a:r>
                <a:r>
                  <a:rPr lang="en-IN" sz="1200" i="0" kern="0">
                    <a:effectLst/>
                    <a:latin typeface="Cambria Math" panose="02040503050406030204" pitchFamily="18" charset="0"/>
                    <a:ea typeface="Times New Roman" panose="02020603050405020304" pitchFamily="18" charset="0"/>
                    <a:cs typeface="Times New Roman" panose="02020603050405020304" pitchFamily="18" charset="0"/>
                  </a:rPr>
                  <a:t>𝑇𝑃</a:t>
                </a:r>
                <a:r>
                  <a:rPr lang="en-US" sz="1200" i="0" kern="0">
                    <a:effectLst/>
                    <a:latin typeface="Cambria Math" panose="02040503050406030204" pitchFamily="18" charset="0"/>
                    <a:ea typeface="Times New Roman" panose="02020603050405020304" pitchFamily="18" charset="0"/>
                    <a:cs typeface="Times New Roman" panose="02020603050405020304" pitchFamily="18" charset="0"/>
                  </a:rPr>
                  <a:t>/(</a:t>
                </a:r>
                <a:r>
                  <a:rPr lang="en-IN" sz="1200" i="0" kern="0">
                    <a:effectLst/>
                    <a:latin typeface="Cambria Math" panose="02040503050406030204" pitchFamily="18" charset="0"/>
                    <a:ea typeface="Times New Roman" panose="02020603050405020304" pitchFamily="18" charset="0"/>
                    <a:cs typeface="Times New Roman" panose="02020603050405020304" pitchFamily="18" charset="0"/>
                  </a:rPr>
                  <a:t>𝑇𝑃+𝐹𝑃</a:t>
                </a:r>
                <a:r>
                  <a:rPr lang="en-US" sz="1200" i="0" kern="0">
                    <a:effectLst/>
                    <a:latin typeface="Cambria Math" panose="02040503050406030204" pitchFamily="18" charset="0"/>
                    <a:ea typeface="Times New Roman" panose="02020603050405020304" pitchFamily="18" charset="0"/>
                    <a:cs typeface="Times New Roman" panose="02020603050405020304" pitchFamily="18" charset="0"/>
                  </a:rPr>
                  <a:t>)</a:t>
                </a:r>
                <a:r>
                  <a:rPr lang="en-IN" sz="1200" i="0" kern="0">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dirty="0"/>
              </a:p>
              <a:p>
                <a:r>
                  <a:rPr lang="en-IN" sz="1200" kern="0" dirty="0">
                    <a:effectLst/>
                    <a:latin typeface="Times New Roman" panose="02020603050405020304" pitchFamily="18" charset="0"/>
                    <a:ea typeface="Times New Roman" panose="02020603050405020304" pitchFamily="18" charset="0"/>
                  </a:rPr>
                  <a:t>Recall = </a:t>
                </a:r>
                <a:r>
                  <a:rPr lang="en-IN" sz="1200" i="0" kern="0">
                    <a:effectLst/>
                    <a:latin typeface="Cambria Math" panose="02040503050406030204" pitchFamily="18" charset="0"/>
                    <a:ea typeface="Times New Roman" panose="02020603050405020304" pitchFamily="18" charset="0"/>
                    <a:cs typeface="Times New Roman" panose="02020603050405020304" pitchFamily="18" charset="0"/>
                  </a:rPr>
                  <a:t>𝑇𝑃</a:t>
                </a:r>
                <a:r>
                  <a:rPr lang="en-US" sz="1200" i="0" kern="0">
                    <a:effectLst/>
                    <a:latin typeface="Cambria Math" panose="02040503050406030204" pitchFamily="18" charset="0"/>
                    <a:ea typeface="Times New Roman" panose="02020603050405020304" pitchFamily="18" charset="0"/>
                    <a:cs typeface="Times New Roman" panose="02020603050405020304" pitchFamily="18" charset="0"/>
                  </a:rPr>
                  <a:t>/(</a:t>
                </a:r>
                <a:r>
                  <a:rPr lang="en-IN" sz="1200" i="0" kern="0">
                    <a:effectLst/>
                    <a:latin typeface="Cambria Math" panose="02040503050406030204" pitchFamily="18" charset="0"/>
                    <a:ea typeface="Times New Roman" panose="02020603050405020304" pitchFamily="18" charset="0"/>
                    <a:cs typeface="Times New Roman" panose="02020603050405020304" pitchFamily="18" charset="0"/>
                  </a:rPr>
                  <a:t>𝑇𝑃+𝐹𝑁</a:t>
                </a:r>
                <a:r>
                  <a:rPr lang="en-US" sz="1200" i="0" kern="0">
                    <a:effectLst/>
                    <a:latin typeface="Cambria Math" panose="02040503050406030204" pitchFamily="18" charset="0"/>
                    <a:ea typeface="Times New Roman" panose="02020603050405020304" pitchFamily="18" charset="0"/>
                    <a:cs typeface="Times New Roman" panose="02020603050405020304" pitchFamily="18" charset="0"/>
                  </a:rPr>
                  <a:t>)</a:t>
                </a:r>
                <a:r>
                  <a:rPr lang="en-IN" sz="1200" i="0" kern="0">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dirty="0"/>
              </a:p>
              <a:p>
                <a:r>
                  <a:rPr lang="en-IN" sz="1200" kern="0" dirty="0">
                    <a:effectLst/>
                    <a:latin typeface="Times New Roman" panose="02020603050405020304" pitchFamily="18" charset="0"/>
                    <a:ea typeface="Times New Roman" panose="02020603050405020304" pitchFamily="18" charset="0"/>
                  </a:rPr>
                  <a:t>F1-score = </a:t>
                </a:r>
                <a:r>
                  <a:rPr lang="en-US" sz="1200" i="0">
                    <a:effectLst/>
                    <a:latin typeface="Cambria Math" panose="02040503050406030204" pitchFamily="18" charset="0"/>
                    <a:cs typeface="Times New Roman" panose="02020603050405020304" pitchFamily="18" charset="0"/>
                  </a:rPr>
                  <a:t>(</a:t>
                </a:r>
                <a:r>
                  <a:rPr lang="en-IN" sz="1200" i="0" kern="0">
                    <a:effectLst/>
                    <a:latin typeface="Cambria Math" panose="02040503050406030204" pitchFamily="18" charset="0"/>
                    <a:ea typeface="Times New Roman" panose="02020603050405020304" pitchFamily="18" charset="0"/>
                    <a:cs typeface="Times New Roman" panose="02020603050405020304" pitchFamily="18" charset="0"/>
                  </a:rPr>
                  <a:t>2 × 𝑃𝑟𝑒𝑐𝑖𝑠𝑖𝑜𝑛 × 𝑅𝑒𝑐𝑎𝑙𝑙</a:t>
                </a:r>
                <a:r>
                  <a:rPr lang="en-US" sz="1200" i="0" kern="0">
                    <a:effectLst/>
                    <a:latin typeface="Cambria Math" panose="02040503050406030204" pitchFamily="18" charset="0"/>
                    <a:ea typeface="Times New Roman" panose="02020603050405020304" pitchFamily="18" charset="0"/>
                    <a:cs typeface="Times New Roman" panose="02020603050405020304" pitchFamily="18" charset="0"/>
                  </a:rPr>
                  <a:t>)/(</a:t>
                </a:r>
                <a:r>
                  <a:rPr lang="en-IN" sz="1200" i="0" kern="0">
                    <a:effectLst/>
                    <a:latin typeface="Cambria Math" panose="02040503050406030204" pitchFamily="18" charset="0"/>
                    <a:ea typeface="Times New Roman" panose="02020603050405020304" pitchFamily="18" charset="0"/>
                    <a:cs typeface="Times New Roman" panose="02020603050405020304" pitchFamily="18" charset="0"/>
                  </a:rPr>
                  <a:t>𝑃𝑟𝑒𝑐𝑖𝑠𝑖𝑜𝑛 + 𝑅𝑒𝑐𝑎𝑙𝑙 </a:t>
                </a:r>
                <a:r>
                  <a:rPr lang="en-US" sz="1200" i="0" kern="0">
                    <a:effectLst/>
                    <a:latin typeface="Cambria Math" panose="02040503050406030204" pitchFamily="18" charset="0"/>
                    <a:ea typeface="Times New Roman" panose="02020603050405020304" pitchFamily="18" charset="0"/>
                    <a:cs typeface="Times New Roman" panose="02020603050405020304" pitchFamily="18" charset="0"/>
                  </a:rPr>
                  <a:t>)</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582ED54C-41A9-47DC-BED9-DF03123CCBAF}" type="slidenum">
              <a:rPr lang="en-US" smtClean="0"/>
              <a:t>22</a:t>
            </a:fld>
            <a:endParaRPr lang="en-US"/>
          </a:p>
        </p:txBody>
      </p:sp>
    </p:spTree>
    <p:extLst>
      <p:ext uri="{BB962C8B-B14F-4D97-AF65-F5344CB8AC3E}">
        <p14:creationId xmlns:p14="http://schemas.microsoft.com/office/powerpoint/2010/main" val="50122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4F13F1-AAB6-4EEE-8514-AD2C7653D2BF}" type="datetime1">
              <a:rPr lang="en-IN" smtClean="0"/>
              <a:t>05-06-2023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BF998B0-0269-472B-9CA4-4048717895BC}" type="slidenum">
              <a:rPr lang="en-IN" smtClean="0"/>
              <a:t>‹#›</a:t>
            </a:fld>
            <a:endParaRPr lang="en-IN"/>
          </a:p>
        </p:txBody>
      </p:sp>
    </p:spTree>
    <p:extLst>
      <p:ext uri="{BB962C8B-B14F-4D97-AF65-F5344CB8AC3E}">
        <p14:creationId xmlns:p14="http://schemas.microsoft.com/office/powerpoint/2010/main" val="2067827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22FB77-D414-40EA-82E8-F05CB42736C1}" type="datetime1">
              <a:rPr lang="en-IN" smtClean="0"/>
              <a:t>05-06-2023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BF998B0-0269-472B-9CA4-4048717895BC}" type="slidenum">
              <a:rPr lang="en-IN" smtClean="0"/>
              <a:t>‹#›</a:t>
            </a:fld>
            <a:endParaRPr lang="en-IN"/>
          </a:p>
        </p:txBody>
      </p:sp>
    </p:spTree>
    <p:extLst>
      <p:ext uri="{BB962C8B-B14F-4D97-AF65-F5344CB8AC3E}">
        <p14:creationId xmlns:p14="http://schemas.microsoft.com/office/powerpoint/2010/main" val="1355136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CEACF6-2EFC-4D84-A05D-A9DBE6885D5A}" type="datetime1">
              <a:rPr lang="en-IN" smtClean="0"/>
              <a:t>05-06-2023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BF998B0-0269-472B-9CA4-4048717895BC}"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064258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0FC7ED2-714D-45C0-98AA-1F662BAFE165}" type="datetime1">
              <a:rPr lang="en-IN" smtClean="0"/>
              <a:t>05-06-2023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BF998B0-0269-472B-9CA4-4048717895BC}" type="slidenum">
              <a:rPr lang="en-IN" smtClean="0"/>
              <a:t>‹#›</a:t>
            </a:fld>
            <a:endParaRPr lang="en-IN"/>
          </a:p>
        </p:txBody>
      </p:sp>
    </p:spTree>
    <p:extLst>
      <p:ext uri="{BB962C8B-B14F-4D97-AF65-F5344CB8AC3E}">
        <p14:creationId xmlns:p14="http://schemas.microsoft.com/office/powerpoint/2010/main" val="2126704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4672948-77B8-4A31-8216-52CBB9F4B7DD}" type="datetime1">
              <a:rPr lang="en-IN" smtClean="0"/>
              <a:t>05-06-2023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BF998B0-0269-472B-9CA4-4048717895BC}"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17138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695E943-6045-4267-BF74-EBE1A60489D0}" type="datetime1">
              <a:rPr lang="en-IN" smtClean="0"/>
              <a:t>05-06-2023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BF998B0-0269-472B-9CA4-4048717895BC}" type="slidenum">
              <a:rPr lang="en-IN" smtClean="0"/>
              <a:t>‹#›</a:t>
            </a:fld>
            <a:endParaRPr lang="en-IN"/>
          </a:p>
        </p:txBody>
      </p:sp>
    </p:spTree>
    <p:extLst>
      <p:ext uri="{BB962C8B-B14F-4D97-AF65-F5344CB8AC3E}">
        <p14:creationId xmlns:p14="http://schemas.microsoft.com/office/powerpoint/2010/main" val="507602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E60D0C-7500-45D3-8DA6-38B827A37827}" type="datetime1">
              <a:rPr lang="en-IN" smtClean="0"/>
              <a:t>05-06-2023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BF998B0-0269-472B-9CA4-4048717895BC}" type="slidenum">
              <a:rPr lang="en-IN" smtClean="0"/>
              <a:t>‹#›</a:t>
            </a:fld>
            <a:endParaRPr lang="en-IN"/>
          </a:p>
        </p:txBody>
      </p:sp>
    </p:spTree>
    <p:extLst>
      <p:ext uri="{BB962C8B-B14F-4D97-AF65-F5344CB8AC3E}">
        <p14:creationId xmlns:p14="http://schemas.microsoft.com/office/powerpoint/2010/main" val="30202990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1C1859-4CBC-47C2-AB7E-100D6A631C17}" type="datetime1">
              <a:rPr lang="en-IN" smtClean="0"/>
              <a:t>05-06-2023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BF998B0-0269-472B-9CA4-4048717895BC}" type="slidenum">
              <a:rPr lang="en-IN" smtClean="0"/>
              <a:t>‹#›</a:t>
            </a:fld>
            <a:endParaRPr lang="en-IN"/>
          </a:p>
        </p:txBody>
      </p:sp>
    </p:spTree>
    <p:extLst>
      <p:ext uri="{BB962C8B-B14F-4D97-AF65-F5344CB8AC3E}">
        <p14:creationId xmlns:p14="http://schemas.microsoft.com/office/powerpoint/2010/main" val="1693174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2A57AF-55FD-4C51-8D06-5D1EE8CD9C5F}" type="datetime1">
              <a:rPr lang="en-IN" smtClean="0"/>
              <a:t>05-06-2023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BF998B0-0269-472B-9CA4-4048717895BC}" type="slidenum">
              <a:rPr lang="en-IN" smtClean="0"/>
              <a:t>‹#›</a:t>
            </a:fld>
            <a:endParaRPr lang="en-IN"/>
          </a:p>
        </p:txBody>
      </p:sp>
    </p:spTree>
    <p:extLst>
      <p:ext uri="{BB962C8B-B14F-4D97-AF65-F5344CB8AC3E}">
        <p14:creationId xmlns:p14="http://schemas.microsoft.com/office/powerpoint/2010/main" val="475862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35F41D-1D82-40F6-A9C3-DBDD23076B99}" type="datetime1">
              <a:rPr lang="en-IN" smtClean="0"/>
              <a:t>05-06-2023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BF998B0-0269-472B-9CA4-4048717895BC}" type="slidenum">
              <a:rPr lang="en-IN" smtClean="0"/>
              <a:t>‹#›</a:t>
            </a:fld>
            <a:endParaRPr lang="en-IN"/>
          </a:p>
        </p:txBody>
      </p:sp>
    </p:spTree>
    <p:extLst>
      <p:ext uri="{BB962C8B-B14F-4D97-AF65-F5344CB8AC3E}">
        <p14:creationId xmlns:p14="http://schemas.microsoft.com/office/powerpoint/2010/main" val="2636531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60C501-674E-4057-A7EF-BB3516662256}" type="datetime1">
              <a:rPr lang="en-IN" smtClean="0"/>
              <a:t>05-06-2023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BF998B0-0269-472B-9CA4-4048717895BC}" type="slidenum">
              <a:rPr lang="en-IN" smtClean="0"/>
              <a:t>‹#›</a:t>
            </a:fld>
            <a:endParaRPr lang="en-IN"/>
          </a:p>
        </p:txBody>
      </p:sp>
    </p:spTree>
    <p:extLst>
      <p:ext uri="{BB962C8B-B14F-4D97-AF65-F5344CB8AC3E}">
        <p14:creationId xmlns:p14="http://schemas.microsoft.com/office/powerpoint/2010/main" val="3581960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167940-0283-424A-828D-4DF478894F3A}" type="datetime1">
              <a:rPr lang="en-IN" smtClean="0"/>
              <a:t>05-06-2023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BF998B0-0269-472B-9CA4-4048717895BC}" type="slidenum">
              <a:rPr lang="en-IN" smtClean="0"/>
              <a:t>‹#›</a:t>
            </a:fld>
            <a:endParaRPr lang="en-IN"/>
          </a:p>
        </p:txBody>
      </p:sp>
    </p:spTree>
    <p:extLst>
      <p:ext uri="{BB962C8B-B14F-4D97-AF65-F5344CB8AC3E}">
        <p14:creationId xmlns:p14="http://schemas.microsoft.com/office/powerpoint/2010/main" val="816294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DDAE77-F9E3-4CA1-A77D-770C1F0A211E}" type="datetime1">
              <a:rPr lang="en-IN" smtClean="0"/>
              <a:t>05-06-2023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BF998B0-0269-472B-9CA4-4048717895BC}" type="slidenum">
              <a:rPr lang="en-IN" smtClean="0"/>
              <a:t>‹#›</a:t>
            </a:fld>
            <a:endParaRPr lang="en-IN"/>
          </a:p>
        </p:txBody>
      </p:sp>
    </p:spTree>
    <p:extLst>
      <p:ext uri="{BB962C8B-B14F-4D97-AF65-F5344CB8AC3E}">
        <p14:creationId xmlns:p14="http://schemas.microsoft.com/office/powerpoint/2010/main" val="2464592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8B3EA2-15F7-4A7C-9829-616694C9A425}" type="datetime1">
              <a:rPr lang="en-IN" smtClean="0"/>
              <a:t>05-06-2023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BF998B0-0269-472B-9CA4-4048717895BC}" type="slidenum">
              <a:rPr lang="en-IN" smtClean="0"/>
              <a:t>‹#›</a:t>
            </a:fld>
            <a:endParaRPr lang="en-IN"/>
          </a:p>
        </p:txBody>
      </p:sp>
    </p:spTree>
    <p:extLst>
      <p:ext uri="{BB962C8B-B14F-4D97-AF65-F5344CB8AC3E}">
        <p14:creationId xmlns:p14="http://schemas.microsoft.com/office/powerpoint/2010/main" val="1821507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306A26-823A-4B2D-B157-F6D845A2F439}" type="datetime1">
              <a:rPr lang="en-IN" smtClean="0"/>
              <a:t>05-06-2023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BF998B0-0269-472B-9CA4-4048717895BC}" type="slidenum">
              <a:rPr lang="en-IN" smtClean="0"/>
              <a:t>‹#›</a:t>
            </a:fld>
            <a:endParaRPr lang="en-IN"/>
          </a:p>
        </p:txBody>
      </p:sp>
    </p:spTree>
    <p:extLst>
      <p:ext uri="{BB962C8B-B14F-4D97-AF65-F5344CB8AC3E}">
        <p14:creationId xmlns:p14="http://schemas.microsoft.com/office/powerpoint/2010/main" val="156561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9657A0-33A1-4B97-941D-16175C61C5DB}" type="datetime1">
              <a:rPr lang="en-IN" smtClean="0"/>
              <a:t>05-06-2023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BF998B0-0269-472B-9CA4-4048717895BC}" type="slidenum">
              <a:rPr lang="en-IN" smtClean="0"/>
              <a:t>‹#›</a:t>
            </a:fld>
            <a:endParaRPr lang="en-IN"/>
          </a:p>
        </p:txBody>
      </p:sp>
    </p:spTree>
    <p:extLst>
      <p:ext uri="{BB962C8B-B14F-4D97-AF65-F5344CB8AC3E}">
        <p14:creationId xmlns:p14="http://schemas.microsoft.com/office/powerpoint/2010/main" val="1291686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F0D5108-98DA-4CC2-ADBE-B54A892CFB16}" type="datetime1">
              <a:rPr lang="en-IN" smtClean="0"/>
              <a:t>05-06-2023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BF998B0-0269-472B-9CA4-4048717895BC}" type="slidenum">
              <a:rPr lang="en-IN" smtClean="0"/>
              <a:t>‹#›</a:t>
            </a:fld>
            <a:endParaRPr lang="en-IN"/>
          </a:p>
        </p:txBody>
      </p:sp>
    </p:spTree>
    <p:extLst>
      <p:ext uri="{BB962C8B-B14F-4D97-AF65-F5344CB8AC3E}">
        <p14:creationId xmlns:p14="http://schemas.microsoft.com/office/powerpoint/2010/main" val="3595770201"/>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hyperlink" Target="https://ieeexplore.ieee.org/document/9999180"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kaggle.com/c/deepfake-detection-" TargetMode="External"/><Relationship Id="rId2" Type="http://schemas.openxmlformats.org/officeDocument/2006/relationships/hyperlink" Target="https://www.kaggle.com/c/deepf" TargetMode="External"/><Relationship Id="rId1" Type="http://schemas.openxmlformats.org/officeDocument/2006/relationships/slideLayout" Target="../slideLayouts/slideLayout2.xml"/><Relationship Id="rId4" Type="http://schemas.openxmlformats.org/officeDocument/2006/relationships/hyperlink" Target="http://www.tensorflow.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39A8DFF-E8A6-B520-43AD-027C7CAB6B1E}"/>
              </a:ext>
            </a:extLst>
          </p:cNvPr>
          <p:cNvSpPr txBox="1"/>
          <p:nvPr/>
        </p:nvSpPr>
        <p:spPr>
          <a:xfrm>
            <a:off x="2677235" y="5184631"/>
            <a:ext cx="7533171" cy="1200329"/>
          </a:xfrm>
          <a:prstGeom prst="rect">
            <a:avLst/>
          </a:prstGeom>
          <a:noFill/>
        </p:spPr>
        <p:txBody>
          <a:bodyPr wrap="square">
            <a:spAutoFit/>
          </a:bodyPr>
          <a:lstStyle/>
          <a:p>
            <a:r>
              <a:rPr lang="en-IN" sz="1800" b="1" dirty="0"/>
              <a:t>Name: Ramavatar Yadav                            		     Guided By:</a:t>
            </a:r>
          </a:p>
          <a:p>
            <a:r>
              <a:rPr lang="en-IN" sz="1800" b="1" dirty="0"/>
              <a:t>Roll No.: 206121027 </a:t>
            </a:r>
            <a:r>
              <a:rPr lang="en-IN" b="1" i="0" u="none" strike="noStrike" baseline="0" dirty="0"/>
              <a:t>				</a:t>
            </a:r>
            <a:r>
              <a:rPr lang="en-IN" b="1" dirty="0"/>
              <a:t>  </a:t>
            </a:r>
            <a:r>
              <a:rPr lang="en-IN" b="1" i="0" u="none" strike="noStrike" baseline="0" dirty="0"/>
              <a:t>		                   </a:t>
            </a:r>
            <a:r>
              <a:rPr lang="en-IN" b="1" dirty="0" err="1"/>
              <a:t>Dr</a:t>
            </a:r>
            <a:r>
              <a:rPr lang="en-IN" sz="1800" b="1" dirty="0" err="1"/>
              <a:t>.</a:t>
            </a:r>
            <a:r>
              <a:rPr lang="en-IN" sz="1800" b="1" dirty="0"/>
              <a:t> </a:t>
            </a:r>
            <a:r>
              <a:rPr lang="en-US" sz="1800" b="1" dirty="0"/>
              <a:t>M. Sridevi</a:t>
            </a:r>
          </a:p>
          <a:p>
            <a:br>
              <a:rPr lang="en-IN" sz="1800" b="1" dirty="0"/>
            </a:br>
            <a:endParaRPr lang="en-US" b="1" dirty="0"/>
          </a:p>
        </p:txBody>
      </p:sp>
      <p:pic>
        <p:nvPicPr>
          <p:cNvPr id="10" name="Picture 9" descr="Text, letter&#10;&#10;Description automatically generated">
            <a:extLst>
              <a:ext uri="{FF2B5EF4-FFF2-40B4-BE49-F238E27FC236}">
                <a16:creationId xmlns:a16="http://schemas.microsoft.com/office/drawing/2014/main" id="{95AAE8E4-3B33-7BDA-5B99-12AF49614C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0351" y="4775340"/>
            <a:ext cx="1478632" cy="474955"/>
          </a:xfrm>
          <a:prstGeom prst="rect">
            <a:avLst/>
          </a:prstGeom>
        </p:spPr>
      </p:pic>
      <p:sp>
        <p:nvSpPr>
          <p:cNvPr id="11" name="TextBox 10">
            <a:extLst>
              <a:ext uri="{FF2B5EF4-FFF2-40B4-BE49-F238E27FC236}">
                <a16:creationId xmlns:a16="http://schemas.microsoft.com/office/drawing/2014/main" id="{42FABCCC-1849-E31B-D98D-61CFB29D4FEA}"/>
              </a:ext>
            </a:extLst>
          </p:cNvPr>
          <p:cNvSpPr txBox="1"/>
          <p:nvPr/>
        </p:nvSpPr>
        <p:spPr>
          <a:xfrm>
            <a:off x="2349591" y="1489441"/>
            <a:ext cx="8188460" cy="1200329"/>
          </a:xfrm>
          <a:prstGeom prst="rect">
            <a:avLst/>
          </a:prstGeom>
          <a:noFill/>
        </p:spPr>
        <p:txBody>
          <a:bodyPr wrap="none" rtlCol="0">
            <a:spAutoFit/>
          </a:bodyPr>
          <a:lstStyle/>
          <a:p>
            <a:pPr algn="ctr" defTabSz="914400">
              <a:lnSpc>
                <a:spcPct val="90000"/>
              </a:lnSpc>
              <a:spcBef>
                <a:spcPct val="0"/>
              </a:spcBef>
            </a:pPr>
            <a:r>
              <a:rPr lang="en-IN" sz="4000" b="1" cap="all" dirty="0">
                <a:latin typeface="+mj-lt"/>
                <a:ea typeface="+mj-ea"/>
                <a:cs typeface="+mj-cs"/>
              </a:rPr>
              <a:t>Detection of Deepfake Image </a:t>
            </a:r>
          </a:p>
          <a:p>
            <a:pPr algn="ctr" defTabSz="914400">
              <a:lnSpc>
                <a:spcPct val="90000"/>
              </a:lnSpc>
              <a:spcBef>
                <a:spcPct val="0"/>
              </a:spcBef>
            </a:pPr>
            <a:r>
              <a:rPr lang="en-IN" sz="4000" b="1" cap="all" dirty="0">
                <a:latin typeface="+mj-lt"/>
                <a:ea typeface="+mj-ea"/>
                <a:cs typeface="+mj-cs"/>
              </a:rPr>
              <a:t>over Social Media</a:t>
            </a:r>
            <a:endParaRPr lang="en-US" sz="4000" b="1" cap="all" dirty="0">
              <a:latin typeface="+mj-lt"/>
              <a:ea typeface="+mj-ea"/>
              <a:cs typeface="+mj-cs"/>
            </a:endParaRPr>
          </a:p>
        </p:txBody>
      </p:sp>
      <p:sp>
        <p:nvSpPr>
          <p:cNvPr id="2" name="Slide Number Placeholder 1">
            <a:extLst>
              <a:ext uri="{FF2B5EF4-FFF2-40B4-BE49-F238E27FC236}">
                <a16:creationId xmlns:a16="http://schemas.microsoft.com/office/drawing/2014/main" id="{CCA1FBEC-8061-AA5A-57F1-746473D34DEC}"/>
              </a:ext>
            </a:extLst>
          </p:cNvPr>
          <p:cNvSpPr>
            <a:spLocks noGrp="1"/>
          </p:cNvSpPr>
          <p:nvPr>
            <p:ph type="sldNum" sz="quarter" idx="12"/>
          </p:nvPr>
        </p:nvSpPr>
        <p:spPr/>
        <p:txBody>
          <a:bodyPr/>
          <a:lstStyle/>
          <a:p>
            <a:fld id="{5BF998B0-0269-472B-9CA4-4048717895BC}" type="slidenum">
              <a:rPr lang="en-IN" smtClean="0"/>
              <a:t>1</a:t>
            </a:fld>
            <a:endParaRPr lang="en-IN"/>
          </a:p>
        </p:txBody>
      </p:sp>
    </p:spTree>
    <p:extLst>
      <p:ext uri="{BB962C8B-B14F-4D97-AF65-F5344CB8AC3E}">
        <p14:creationId xmlns:p14="http://schemas.microsoft.com/office/powerpoint/2010/main" val="3654230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udio 3">
            <a:hlinkClick r:id="" action="ppaction://media"/>
            <a:extLst>
              <a:ext uri="{FF2B5EF4-FFF2-40B4-BE49-F238E27FC236}">
                <a16:creationId xmlns:a16="http://schemas.microsoft.com/office/drawing/2014/main" id="{609894E3-4757-4565-870B-2341CD1ED9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pic>
        <p:nvPicPr>
          <p:cNvPr id="6" name="Picture 5">
            <a:extLst>
              <a:ext uri="{FF2B5EF4-FFF2-40B4-BE49-F238E27FC236}">
                <a16:creationId xmlns:a16="http://schemas.microsoft.com/office/drawing/2014/main" id="{B8E4C0E7-D73C-4C4C-85B3-A3A6CD0451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9054" y="0"/>
            <a:ext cx="5161073" cy="6858000"/>
          </a:xfrm>
          <a:prstGeom prst="rect">
            <a:avLst/>
          </a:prstGeom>
        </p:spPr>
      </p:pic>
      <p:sp>
        <p:nvSpPr>
          <p:cNvPr id="8" name="Rectangle: Rounded Corners 7">
            <a:extLst>
              <a:ext uri="{FF2B5EF4-FFF2-40B4-BE49-F238E27FC236}">
                <a16:creationId xmlns:a16="http://schemas.microsoft.com/office/drawing/2014/main" id="{79155533-E7D5-46F2-99CB-C111F205D1F5}"/>
              </a:ext>
            </a:extLst>
          </p:cNvPr>
          <p:cNvSpPr/>
          <p:nvPr/>
        </p:nvSpPr>
        <p:spPr>
          <a:xfrm>
            <a:off x="215899" y="303143"/>
            <a:ext cx="2447787" cy="6251714"/>
          </a:xfrm>
          <a:prstGeom prst="roundRect">
            <a:avLst>
              <a:gd name="adj" fmla="val 1355"/>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Pre-processing</a:t>
            </a:r>
          </a:p>
        </p:txBody>
      </p:sp>
      <p:grpSp>
        <p:nvGrpSpPr>
          <p:cNvPr id="9" name="Group 8">
            <a:extLst>
              <a:ext uri="{FF2B5EF4-FFF2-40B4-BE49-F238E27FC236}">
                <a16:creationId xmlns:a16="http://schemas.microsoft.com/office/drawing/2014/main" id="{79F69214-CD84-4471-8017-11B095A28385}"/>
              </a:ext>
            </a:extLst>
          </p:cNvPr>
          <p:cNvGrpSpPr/>
          <p:nvPr/>
        </p:nvGrpSpPr>
        <p:grpSpPr>
          <a:xfrm rot="16200000">
            <a:off x="757955" y="2510536"/>
            <a:ext cx="6251714" cy="1836934"/>
            <a:chOff x="459141" y="1364776"/>
            <a:chExt cx="11272294" cy="3312126"/>
          </a:xfrm>
        </p:grpSpPr>
        <p:sp>
          <p:nvSpPr>
            <p:cNvPr id="10" name="Freeform: Shape 9">
              <a:extLst>
                <a:ext uri="{FF2B5EF4-FFF2-40B4-BE49-F238E27FC236}">
                  <a16:creationId xmlns:a16="http://schemas.microsoft.com/office/drawing/2014/main" id="{8DAF59CF-15A6-4FB8-A05D-7189E16202DD}"/>
                </a:ext>
              </a:extLst>
            </p:cNvPr>
            <p:cNvSpPr/>
            <p:nvPr/>
          </p:nvSpPr>
          <p:spPr>
            <a:xfrm>
              <a:off x="562907" y="1364776"/>
              <a:ext cx="11066186" cy="2578837"/>
            </a:xfrm>
            <a:custGeom>
              <a:avLst/>
              <a:gdLst>
                <a:gd name="connsiteX0" fmla="*/ 1116000 w 9577855"/>
                <a:gd name="connsiteY0" fmla="*/ 0 h 2232000"/>
                <a:gd name="connsiteX1" fmla="*/ 1116000 w 9577855"/>
                <a:gd name="connsiteY1" fmla="*/ 395979 h 2232000"/>
                <a:gd name="connsiteX2" fmla="*/ 395978 w 9577855"/>
                <a:gd name="connsiteY2" fmla="*/ 1116000 h 2232000"/>
                <a:gd name="connsiteX3" fmla="*/ 1116000 w 9577855"/>
                <a:gd name="connsiteY3" fmla="*/ 1836021 h 2232000"/>
                <a:gd name="connsiteX4" fmla="*/ 1821392 w 9577855"/>
                <a:gd name="connsiteY4" fmla="*/ 1261110 h 2232000"/>
                <a:gd name="connsiteX5" fmla="*/ 1835903 w 9577855"/>
                <a:gd name="connsiteY5" fmla="*/ 1117164 h 2232000"/>
                <a:gd name="connsiteX6" fmla="*/ 1834504 w 9577855"/>
                <a:gd name="connsiteY6" fmla="*/ 1117164 h 2232000"/>
                <a:gd name="connsiteX7" fmla="*/ 1834445 w 9577855"/>
                <a:gd name="connsiteY7" fmla="*/ 1116000 h 2232000"/>
                <a:gd name="connsiteX8" fmla="*/ 2950445 w 9577855"/>
                <a:gd name="connsiteY8" fmla="*/ 0 h 2232000"/>
                <a:gd name="connsiteX9" fmla="*/ 4066445 w 9577855"/>
                <a:gd name="connsiteY9" fmla="*/ 1116000 h 2232000"/>
                <a:gd name="connsiteX10" fmla="*/ 4068906 w 9577855"/>
                <a:gd name="connsiteY10" fmla="*/ 1116000 h 2232000"/>
                <a:gd name="connsiteX11" fmla="*/ 4788927 w 9577855"/>
                <a:gd name="connsiteY11" fmla="*/ 1836021 h 2232000"/>
                <a:gd name="connsiteX12" fmla="*/ 5508948 w 9577855"/>
                <a:gd name="connsiteY12" fmla="*/ 1116000 h 2232000"/>
                <a:gd name="connsiteX13" fmla="*/ 5510178 w 9577855"/>
                <a:gd name="connsiteY13" fmla="*/ 1116000 h 2232000"/>
                <a:gd name="connsiteX14" fmla="*/ 6626178 w 9577855"/>
                <a:gd name="connsiteY14" fmla="*/ 0 h 2232000"/>
                <a:gd name="connsiteX15" fmla="*/ 7742178 w 9577855"/>
                <a:gd name="connsiteY15" fmla="*/ 1116000 h 2232000"/>
                <a:gd name="connsiteX16" fmla="*/ 7742119 w 9577855"/>
                <a:gd name="connsiteY16" fmla="*/ 1117164 h 2232000"/>
                <a:gd name="connsiteX17" fmla="*/ 7741951 w 9577855"/>
                <a:gd name="connsiteY17" fmla="*/ 1117164 h 2232000"/>
                <a:gd name="connsiteX18" fmla="*/ 7756462 w 9577855"/>
                <a:gd name="connsiteY18" fmla="*/ 1261110 h 2232000"/>
                <a:gd name="connsiteX19" fmla="*/ 8461855 w 9577855"/>
                <a:gd name="connsiteY19" fmla="*/ 1836021 h 2232000"/>
                <a:gd name="connsiteX20" fmla="*/ 9181876 w 9577855"/>
                <a:gd name="connsiteY20" fmla="*/ 1116000 h 2232000"/>
                <a:gd name="connsiteX21" fmla="*/ 9577855 w 9577855"/>
                <a:gd name="connsiteY21" fmla="*/ 1116000 h 2232000"/>
                <a:gd name="connsiteX22" fmla="*/ 8461855 w 9577855"/>
                <a:gd name="connsiteY22" fmla="*/ 2232000 h 2232000"/>
                <a:gd name="connsiteX23" fmla="*/ 7345855 w 9577855"/>
                <a:gd name="connsiteY23" fmla="*/ 1116000 h 2232000"/>
                <a:gd name="connsiteX24" fmla="*/ 7346199 w 9577855"/>
                <a:gd name="connsiteY24" fmla="*/ 1116000 h 2232000"/>
                <a:gd name="connsiteX25" fmla="*/ 6626178 w 9577855"/>
                <a:gd name="connsiteY25" fmla="*/ 395979 h 2232000"/>
                <a:gd name="connsiteX26" fmla="*/ 5906157 w 9577855"/>
                <a:gd name="connsiteY26" fmla="*/ 1116000 h 2232000"/>
                <a:gd name="connsiteX27" fmla="*/ 5906216 w 9577855"/>
                <a:gd name="connsiteY27" fmla="*/ 1117164 h 2232000"/>
                <a:gd name="connsiteX28" fmla="*/ 5904810 w 9577855"/>
                <a:gd name="connsiteY28" fmla="*/ 1117164 h 2232000"/>
                <a:gd name="connsiteX29" fmla="*/ 5882254 w 9577855"/>
                <a:gd name="connsiteY29" fmla="*/ 1340913 h 2232000"/>
                <a:gd name="connsiteX30" fmla="*/ 4788927 w 9577855"/>
                <a:gd name="connsiteY30" fmla="*/ 2232000 h 2232000"/>
                <a:gd name="connsiteX31" fmla="*/ 3695600 w 9577855"/>
                <a:gd name="connsiteY31" fmla="*/ 1340913 h 2232000"/>
                <a:gd name="connsiteX32" fmla="*/ 3673045 w 9577855"/>
                <a:gd name="connsiteY32" fmla="*/ 1117164 h 2232000"/>
                <a:gd name="connsiteX33" fmla="*/ 3670407 w 9577855"/>
                <a:gd name="connsiteY33" fmla="*/ 1117164 h 2232000"/>
                <a:gd name="connsiteX34" fmla="*/ 3670466 w 9577855"/>
                <a:gd name="connsiteY34" fmla="*/ 1116000 h 2232000"/>
                <a:gd name="connsiteX35" fmla="*/ 2950445 w 9577855"/>
                <a:gd name="connsiteY35" fmla="*/ 395979 h 2232000"/>
                <a:gd name="connsiteX36" fmla="*/ 2230425 w 9577855"/>
                <a:gd name="connsiteY36" fmla="*/ 1116000 h 2232000"/>
                <a:gd name="connsiteX37" fmla="*/ 2231999 w 9577855"/>
                <a:gd name="connsiteY37" fmla="*/ 1116000 h 2232000"/>
                <a:gd name="connsiteX38" fmla="*/ 1116000 w 9577855"/>
                <a:gd name="connsiteY38" fmla="*/ 2232000 h 2232000"/>
                <a:gd name="connsiteX39" fmla="*/ 0 w 9577855"/>
                <a:gd name="connsiteY39" fmla="*/ 1116000 h 2232000"/>
                <a:gd name="connsiteX40" fmla="*/ 1116000 w 9577855"/>
                <a:gd name="connsiteY40"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77855" h="2232000">
                  <a:moveTo>
                    <a:pt x="1116000" y="0"/>
                  </a:moveTo>
                  <a:lnTo>
                    <a:pt x="1116000" y="395979"/>
                  </a:lnTo>
                  <a:cubicBezTo>
                    <a:pt x="718343" y="395979"/>
                    <a:pt x="395978" y="718343"/>
                    <a:pt x="395978" y="1116000"/>
                  </a:cubicBezTo>
                  <a:cubicBezTo>
                    <a:pt x="395978" y="1513657"/>
                    <a:pt x="718343" y="1836021"/>
                    <a:pt x="1116000" y="1836021"/>
                  </a:cubicBezTo>
                  <a:cubicBezTo>
                    <a:pt x="1463949" y="1836021"/>
                    <a:pt x="1754253" y="1589211"/>
                    <a:pt x="1821392" y="1261110"/>
                  </a:cubicBezTo>
                  <a:lnTo>
                    <a:pt x="1835903" y="1117164"/>
                  </a:lnTo>
                  <a:lnTo>
                    <a:pt x="1834504" y="1117164"/>
                  </a:lnTo>
                  <a:lnTo>
                    <a:pt x="1834445" y="1116000"/>
                  </a:lnTo>
                  <a:cubicBezTo>
                    <a:pt x="1834445" y="499650"/>
                    <a:pt x="2334095" y="0"/>
                    <a:pt x="2950445" y="0"/>
                  </a:cubicBezTo>
                  <a:cubicBezTo>
                    <a:pt x="3566795" y="0"/>
                    <a:pt x="4066445" y="499650"/>
                    <a:pt x="4066445" y="1116000"/>
                  </a:cubicBezTo>
                  <a:lnTo>
                    <a:pt x="4068906" y="1116000"/>
                  </a:lnTo>
                  <a:cubicBezTo>
                    <a:pt x="4068906" y="1513657"/>
                    <a:pt x="4391270" y="1836021"/>
                    <a:pt x="4788927" y="1836021"/>
                  </a:cubicBezTo>
                  <a:cubicBezTo>
                    <a:pt x="5186584" y="1836021"/>
                    <a:pt x="5508948" y="1513657"/>
                    <a:pt x="5508948" y="1116000"/>
                  </a:cubicBezTo>
                  <a:lnTo>
                    <a:pt x="5510178" y="1116000"/>
                  </a:lnTo>
                  <a:cubicBezTo>
                    <a:pt x="5510178" y="499650"/>
                    <a:pt x="6009828" y="0"/>
                    <a:pt x="6626178" y="0"/>
                  </a:cubicBezTo>
                  <a:cubicBezTo>
                    <a:pt x="7242528" y="0"/>
                    <a:pt x="7742178" y="499650"/>
                    <a:pt x="7742178" y="1116000"/>
                  </a:cubicBezTo>
                  <a:lnTo>
                    <a:pt x="7742119" y="1117164"/>
                  </a:lnTo>
                  <a:lnTo>
                    <a:pt x="7741951" y="1117164"/>
                  </a:lnTo>
                  <a:lnTo>
                    <a:pt x="7756462" y="1261110"/>
                  </a:lnTo>
                  <a:cubicBezTo>
                    <a:pt x="7823601" y="1589211"/>
                    <a:pt x="8113905" y="1836021"/>
                    <a:pt x="8461855" y="1836021"/>
                  </a:cubicBezTo>
                  <a:cubicBezTo>
                    <a:pt x="8859512" y="1836021"/>
                    <a:pt x="9181876" y="1513657"/>
                    <a:pt x="9181876" y="1116000"/>
                  </a:cubicBezTo>
                  <a:lnTo>
                    <a:pt x="9577855" y="1116000"/>
                  </a:lnTo>
                  <a:cubicBezTo>
                    <a:pt x="9577855" y="1732350"/>
                    <a:pt x="9078205" y="2232000"/>
                    <a:pt x="8461855" y="2232000"/>
                  </a:cubicBezTo>
                  <a:cubicBezTo>
                    <a:pt x="7845505" y="2232000"/>
                    <a:pt x="7345855" y="1732350"/>
                    <a:pt x="7345855" y="1116000"/>
                  </a:cubicBezTo>
                  <a:lnTo>
                    <a:pt x="7346199" y="1116000"/>
                  </a:lnTo>
                  <a:cubicBezTo>
                    <a:pt x="7346199" y="718343"/>
                    <a:pt x="7023835" y="395979"/>
                    <a:pt x="6626178" y="395979"/>
                  </a:cubicBezTo>
                  <a:cubicBezTo>
                    <a:pt x="6228521" y="395979"/>
                    <a:pt x="5906157" y="718343"/>
                    <a:pt x="5906157" y="1116000"/>
                  </a:cubicBezTo>
                  <a:lnTo>
                    <a:pt x="5906216" y="1117164"/>
                  </a:lnTo>
                  <a:lnTo>
                    <a:pt x="5904810" y="1117164"/>
                  </a:lnTo>
                  <a:lnTo>
                    <a:pt x="5882254" y="1340913"/>
                  </a:lnTo>
                  <a:cubicBezTo>
                    <a:pt x="5778191" y="1849456"/>
                    <a:pt x="5328233" y="2232000"/>
                    <a:pt x="4788927" y="2232000"/>
                  </a:cubicBezTo>
                  <a:cubicBezTo>
                    <a:pt x="4249621" y="2232000"/>
                    <a:pt x="3799663" y="1849456"/>
                    <a:pt x="3695600" y="1340913"/>
                  </a:cubicBezTo>
                  <a:lnTo>
                    <a:pt x="3673045" y="1117164"/>
                  </a:lnTo>
                  <a:lnTo>
                    <a:pt x="3670407" y="1117164"/>
                  </a:lnTo>
                  <a:lnTo>
                    <a:pt x="3670466" y="1116000"/>
                  </a:lnTo>
                  <a:cubicBezTo>
                    <a:pt x="3670466" y="718343"/>
                    <a:pt x="3348102" y="395979"/>
                    <a:pt x="2950445" y="395979"/>
                  </a:cubicBezTo>
                  <a:cubicBezTo>
                    <a:pt x="2552788" y="395979"/>
                    <a:pt x="2230425" y="718343"/>
                    <a:pt x="2230425" y="1116000"/>
                  </a:cubicBezTo>
                  <a:lnTo>
                    <a:pt x="2231999" y="1116000"/>
                  </a:lnTo>
                  <a:cubicBezTo>
                    <a:pt x="2231999" y="1732350"/>
                    <a:pt x="1732350" y="2232000"/>
                    <a:pt x="1116000" y="2232000"/>
                  </a:cubicBezTo>
                  <a:cubicBezTo>
                    <a:pt x="499649" y="2232000"/>
                    <a:pt x="0" y="1732350"/>
                    <a:pt x="0" y="1116000"/>
                  </a:cubicBezTo>
                  <a:cubicBezTo>
                    <a:pt x="0" y="499650"/>
                    <a:pt x="499649" y="0"/>
                    <a:pt x="1116000" y="0"/>
                  </a:cubicBezTo>
                  <a:close/>
                </a:path>
              </a:pathLst>
            </a:custGeom>
            <a:gradFill flip="none" rotWithShape="1">
              <a:gsLst>
                <a:gs pos="75000">
                  <a:srgbClr val="3E7AAC"/>
                </a:gs>
                <a:gs pos="50000">
                  <a:srgbClr val="9A187A"/>
                </a:gs>
                <a:gs pos="25000">
                  <a:srgbClr val="BF5555"/>
                </a:gs>
                <a:gs pos="0">
                  <a:srgbClr val="EF5024"/>
                </a:gs>
                <a:gs pos="100000">
                  <a:srgbClr val="48A18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1" name="Rectangle: Rounded Corners 10">
              <a:extLst>
                <a:ext uri="{FF2B5EF4-FFF2-40B4-BE49-F238E27FC236}">
                  <a16:creationId xmlns:a16="http://schemas.microsoft.com/office/drawing/2014/main" id="{77F8A1E8-8276-4017-B8BC-AB6D7C0DEDF0}"/>
                </a:ext>
              </a:extLst>
            </p:cNvPr>
            <p:cNvSpPr/>
            <p:nvPr/>
          </p:nvSpPr>
          <p:spPr>
            <a:xfrm>
              <a:off x="459141" y="4443664"/>
              <a:ext cx="11272294" cy="128336"/>
            </a:xfrm>
            <a:prstGeom prst="roundRect">
              <a:avLst/>
            </a:prstGeom>
            <a:solidFill>
              <a:srgbClr val="CBD1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4D7ACA90-0608-4905-BFDE-E2FF0E81281F}"/>
                </a:ext>
              </a:extLst>
            </p:cNvPr>
            <p:cNvSpPr/>
            <p:nvPr/>
          </p:nvSpPr>
          <p:spPr>
            <a:xfrm>
              <a:off x="1676400"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16754E02-FB80-4B62-B476-93DA5CF9A4DD}"/>
                </a:ext>
              </a:extLst>
            </p:cNvPr>
            <p:cNvSpPr/>
            <p:nvPr/>
          </p:nvSpPr>
          <p:spPr>
            <a:xfrm>
              <a:off x="3799444"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2A545DEC-2B92-445A-8BEE-047281FE2A7E}"/>
                </a:ext>
              </a:extLst>
            </p:cNvPr>
            <p:cNvSpPr/>
            <p:nvPr/>
          </p:nvSpPr>
          <p:spPr>
            <a:xfrm>
              <a:off x="5921067"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A10FFA6F-22F2-4CF1-9887-C52F05B88E91}"/>
                </a:ext>
              </a:extLst>
            </p:cNvPr>
            <p:cNvSpPr/>
            <p:nvPr/>
          </p:nvSpPr>
          <p:spPr>
            <a:xfrm>
              <a:off x="8055671"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C7FA40D8-70EE-4C17-9153-DE7C2CEC5890}"/>
                </a:ext>
              </a:extLst>
            </p:cNvPr>
            <p:cNvSpPr/>
            <p:nvPr/>
          </p:nvSpPr>
          <p:spPr>
            <a:xfrm>
              <a:off x="10171232" y="4340018"/>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id="{B1AE313A-37C3-410F-A60A-567A5AF994E3}"/>
                </a:ext>
              </a:extLst>
            </p:cNvPr>
            <p:cNvCxnSpPr>
              <a:cxnSpLocks/>
            </p:cNvCxnSpPr>
            <p:nvPr/>
          </p:nvCxnSpPr>
          <p:spPr>
            <a:xfrm>
              <a:off x="1844842" y="3943604"/>
              <a:ext cx="0" cy="564228"/>
            </a:xfrm>
            <a:prstGeom prst="line">
              <a:avLst/>
            </a:prstGeom>
            <a:ln w="38100">
              <a:solidFill>
                <a:srgbClr val="EF5024"/>
              </a:solidFill>
              <a:tailEnd type="oval"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90B0247-20EE-4709-8192-F5DF4B45031E}"/>
                </a:ext>
              </a:extLst>
            </p:cNvPr>
            <p:cNvCxnSpPr>
              <a:cxnSpLocks/>
            </p:cNvCxnSpPr>
            <p:nvPr/>
          </p:nvCxnSpPr>
          <p:spPr>
            <a:xfrm>
              <a:off x="3966465" y="3512626"/>
              <a:ext cx="0" cy="995206"/>
            </a:xfrm>
            <a:prstGeom prst="line">
              <a:avLst/>
            </a:prstGeom>
            <a:ln w="38100">
              <a:solidFill>
                <a:srgbClr val="BE524F"/>
              </a:solidFill>
              <a:tailEnd type="oval"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8345B7D-91FE-45BD-AA89-28D7F8221E68}"/>
                </a:ext>
              </a:extLst>
            </p:cNvPr>
            <p:cNvCxnSpPr>
              <a:cxnSpLocks/>
            </p:cNvCxnSpPr>
            <p:nvPr/>
          </p:nvCxnSpPr>
          <p:spPr>
            <a:xfrm>
              <a:off x="8224113" y="3491499"/>
              <a:ext cx="0" cy="1016333"/>
            </a:xfrm>
            <a:prstGeom prst="line">
              <a:avLst/>
            </a:prstGeom>
            <a:ln w="38100">
              <a:solidFill>
                <a:srgbClr val="3E7AAC"/>
              </a:solidFill>
              <a:tailEnd type="oval"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C860FFD-1899-4DA6-96EA-1008B3DCE062}"/>
                </a:ext>
              </a:extLst>
            </p:cNvPr>
            <p:cNvCxnSpPr>
              <a:cxnSpLocks/>
            </p:cNvCxnSpPr>
            <p:nvPr/>
          </p:nvCxnSpPr>
          <p:spPr>
            <a:xfrm>
              <a:off x="6095999" y="3943613"/>
              <a:ext cx="1" cy="564219"/>
            </a:xfrm>
            <a:prstGeom prst="line">
              <a:avLst/>
            </a:prstGeom>
            <a:ln w="38100">
              <a:solidFill>
                <a:srgbClr val="9A187A"/>
              </a:solidFill>
              <a:tailEnd type="oval"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86EA234-9CBB-426A-B5D3-881F16406870}"/>
                </a:ext>
              </a:extLst>
            </p:cNvPr>
            <p:cNvCxnSpPr>
              <a:cxnSpLocks/>
            </p:cNvCxnSpPr>
            <p:nvPr/>
          </p:nvCxnSpPr>
          <p:spPr>
            <a:xfrm>
              <a:off x="10339674" y="3943613"/>
              <a:ext cx="0" cy="564219"/>
            </a:xfrm>
            <a:prstGeom prst="line">
              <a:avLst/>
            </a:prstGeom>
            <a:ln w="38100">
              <a:solidFill>
                <a:srgbClr val="48A180"/>
              </a:solidFill>
              <a:tailEnd type="oval" w="lg" len="lg"/>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E824A8A-FE5F-41C3-B047-9A48169DDD7E}"/>
                </a:ext>
              </a:extLst>
            </p:cNvPr>
            <p:cNvSpPr/>
            <p:nvPr/>
          </p:nvSpPr>
          <p:spPr>
            <a:xfrm>
              <a:off x="992870"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Oval 22">
              <a:extLst>
                <a:ext uri="{FF2B5EF4-FFF2-40B4-BE49-F238E27FC236}">
                  <a16:creationId xmlns:a16="http://schemas.microsoft.com/office/drawing/2014/main" id="{8F3D25A7-00D2-4B09-B88C-5D09BAE99F7B}"/>
                </a:ext>
              </a:extLst>
            </p:cNvPr>
            <p:cNvSpPr/>
            <p:nvPr/>
          </p:nvSpPr>
          <p:spPr>
            <a:xfrm>
              <a:off x="3121694"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DA8EB01D-6F55-488B-9DC7-41C096858F10}"/>
                </a:ext>
              </a:extLst>
            </p:cNvPr>
            <p:cNvSpPr/>
            <p:nvPr/>
          </p:nvSpPr>
          <p:spPr>
            <a:xfrm>
              <a:off x="5250518"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6EF11256-6438-41E8-99E1-961AC423B0CC}"/>
                </a:ext>
              </a:extLst>
            </p:cNvPr>
            <p:cNvSpPr/>
            <p:nvPr/>
          </p:nvSpPr>
          <p:spPr>
            <a:xfrm>
              <a:off x="7379342"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F738A37B-A90C-4728-87FD-8D58721664D9}"/>
                </a:ext>
              </a:extLst>
            </p:cNvPr>
            <p:cNvSpPr/>
            <p:nvPr/>
          </p:nvSpPr>
          <p:spPr>
            <a:xfrm>
              <a:off x="9508165"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BCE70F07-56F6-4A15-A5D5-D3207B81FA26}"/>
                </a:ext>
              </a:extLst>
            </p:cNvPr>
            <p:cNvSpPr txBox="1"/>
            <p:nvPr/>
          </p:nvSpPr>
          <p:spPr>
            <a:xfrm rot="5400000">
              <a:off x="1452640" y="2064851"/>
              <a:ext cx="770020" cy="1165382"/>
            </a:xfrm>
            <a:prstGeom prst="rect">
              <a:avLst/>
            </a:prstGeom>
            <a:noFill/>
          </p:spPr>
          <p:txBody>
            <a:bodyPr wrap="square" rtlCol="0">
              <a:spAutoFit/>
            </a:bodyPr>
            <a:lstStyle/>
            <a:p>
              <a:pPr algn="ctr"/>
              <a:r>
                <a:rPr lang="en-IN" sz="3600" dirty="0">
                  <a:solidFill>
                    <a:srgbClr val="EF5024"/>
                  </a:solidFill>
                  <a:latin typeface="Eurostile BQ" pitchFamily="50" charset="0"/>
                  <a:ea typeface="Open Sans" panose="020B0606030504020204" pitchFamily="34" charset="0"/>
                  <a:cs typeface="Open Sans" panose="020B0606030504020204" pitchFamily="34" charset="0"/>
                </a:rPr>
                <a:t>5</a:t>
              </a:r>
            </a:p>
          </p:txBody>
        </p:sp>
        <p:sp>
          <p:nvSpPr>
            <p:cNvPr id="28" name="TextBox 27">
              <a:extLst>
                <a:ext uri="{FF2B5EF4-FFF2-40B4-BE49-F238E27FC236}">
                  <a16:creationId xmlns:a16="http://schemas.microsoft.com/office/drawing/2014/main" id="{E5F35AC6-CE2A-47A1-BE18-943C60DFE7CA}"/>
                </a:ext>
              </a:extLst>
            </p:cNvPr>
            <p:cNvSpPr txBox="1"/>
            <p:nvPr/>
          </p:nvSpPr>
          <p:spPr>
            <a:xfrm rot="5400000">
              <a:off x="3581456" y="2044875"/>
              <a:ext cx="770020" cy="1165382"/>
            </a:xfrm>
            <a:prstGeom prst="rect">
              <a:avLst/>
            </a:prstGeom>
            <a:noFill/>
          </p:spPr>
          <p:txBody>
            <a:bodyPr wrap="square" rtlCol="0">
              <a:spAutoFit/>
            </a:bodyPr>
            <a:lstStyle/>
            <a:p>
              <a:pPr algn="ctr"/>
              <a:r>
                <a:rPr lang="en-IN" sz="3600" dirty="0">
                  <a:solidFill>
                    <a:srgbClr val="BE524F"/>
                  </a:solidFill>
                  <a:latin typeface="Eurostile BQ" pitchFamily="50" charset="0"/>
                  <a:ea typeface="Open Sans" panose="020B0606030504020204" pitchFamily="34" charset="0"/>
                  <a:cs typeface="Open Sans" panose="020B0606030504020204" pitchFamily="34" charset="0"/>
                </a:rPr>
                <a:t>4</a:t>
              </a:r>
            </a:p>
          </p:txBody>
        </p:sp>
        <p:sp>
          <p:nvSpPr>
            <p:cNvPr id="29" name="TextBox 28">
              <a:extLst>
                <a:ext uri="{FF2B5EF4-FFF2-40B4-BE49-F238E27FC236}">
                  <a16:creationId xmlns:a16="http://schemas.microsoft.com/office/drawing/2014/main" id="{2CA76E6D-B4E5-4C3A-BDB2-C78844D05595}"/>
                </a:ext>
              </a:extLst>
            </p:cNvPr>
            <p:cNvSpPr txBox="1"/>
            <p:nvPr/>
          </p:nvSpPr>
          <p:spPr>
            <a:xfrm rot="5400000">
              <a:off x="5741099" y="2001628"/>
              <a:ext cx="770020" cy="1165382"/>
            </a:xfrm>
            <a:prstGeom prst="rect">
              <a:avLst/>
            </a:prstGeom>
            <a:noFill/>
          </p:spPr>
          <p:txBody>
            <a:bodyPr wrap="square" rtlCol="0">
              <a:spAutoFit/>
            </a:bodyPr>
            <a:lstStyle/>
            <a:p>
              <a:pPr algn="ctr"/>
              <a:r>
                <a:rPr lang="en-IN" sz="3600" dirty="0">
                  <a:solidFill>
                    <a:srgbClr val="9A187A"/>
                  </a:solidFill>
                  <a:latin typeface="Eurostile BQ" pitchFamily="50" charset="0"/>
                  <a:ea typeface="Open Sans" panose="020B0606030504020204" pitchFamily="34" charset="0"/>
                  <a:cs typeface="Open Sans" panose="020B0606030504020204" pitchFamily="34" charset="0"/>
                </a:rPr>
                <a:t>3</a:t>
              </a:r>
            </a:p>
          </p:txBody>
        </p:sp>
        <p:sp>
          <p:nvSpPr>
            <p:cNvPr id="30" name="TextBox 29">
              <a:extLst>
                <a:ext uri="{FF2B5EF4-FFF2-40B4-BE49-F238E27FC236}">
                  <a16:creationId xmlns:a16="http://schemas.microsoft.com/office/drawing/2014/main" id="{C0E4E7D6-7207-4107-9B87-62E290B9D642}"/>
                </a:ext>
              </a:extLst>
            </p:cNvPr>
            <p:cNvSpPr txBox="1"/>
            <p:nvPr/>
          </p:nvSpPr>
          <p:spPr>
            <a:xfrm rot="5400000">
              <a:off x="7839105" y="2049743"/>
              <a:ext cx="770020" cy="1165382"/>
            </a:xfrm>
            <a:prstGeom prst="rect">
              <a:avLst/>
            </a:prstGeom>
            <a:noFill/>
          </p:spPr>
          <p:txBody>
            <a:bodyPr wrap="square" rtlCol="0">
              <a:spAutoFit/>
            </a:bodyPr>
            <a:lstStyle/>
            <a:p>
              <a:pPr algn="ctr"/>
              <a:r>
                <a:rPr lang="en-IN" sz="3600" dirty="0">
                  <a:solidFill>
                    <a:srgbClr val="3E7AAC"/>
                  </a:solidFill>
                  <a:latin typeface="Eurostile BQ" pitchFamily="50" charset="0"/>
                  <a:ea typeface="Open Sans" panose="020B0606030504020204" pitchFamily="34" charset="0"/>
                  <a:cs typeface="Open Sans" panose="020B0606030504020204" pitchFamily="34" charset="0"/>
                </a:rPr>
                <a:t>2</a:t>
              </a:r>
            </a:p>
          </p:txBody>
        </p:sp>
        <p:sp>
          <p:nvSpPr>
            <p:cNvPr id="31" name="TextBox 30">
              <a:extLst>
                <a:ext uri="{FF2B5EF4-FFF2-40B4-BE49-F238E27FC236}">
                  <a16:creationId xmlns:a16="http://schemas.microsoft.com/office/drawing/2014/main" id="{CE76F357-AFE9-464C-959E-DC268494F6E2}"/>
                </a:ext>
              </a:extLst>
            </p:cNvPr>
            <p:cNvSpPr txBox="1"/>
            <p:nvPr/>
          </p:nvSpPr>
          <p:spPr>
            <a:xfrm rot="5400000">
              <a:off x="9967926" y="2096933"/>
              <a:ext cx="770020" cy="1165382"/>
            </a:xfrm>
            <a:prstGeom prst="rect">
              <a:avLst/>
            </a:prstGeom>
            <a:noFill/>
          </p:spPr>
          <p:txBody>
            <a:bodyPr wrap="square" rtlCol="0">
              <a:spAutoFit/>
            </a:bodyPr>
            <a:lstStyle/>
            <a:p>
              <a:pPr algn="ctr"/>
              <a:r>
                <a:rPr lang="en-IN" sz="3600" dirty="0">
                  <a:solidFill>
                    <a:srgbClr val="48A180"/>
                  </a:solidFill>
                  <a:latin typeface="Eurostile BQ" pitchFamily="50" charset="0"/>
                  <a:ea typeface="Open Sans" panose="020B0606030504020204" pitchFamily="34" charset="0"/>
                  <a:cs typeface="Open Sans" panose="020B0606030504020204" pitchFamily="34" charset="0"/>
                </a:rPr>
                <a:t>1</a:t>
              </a:r>
            </a:p>
          </p:txBody>
        </p:sp>
      </p:grpSp>
      <p:sp>
        <p:nvSpPr>
          <p:cNvPr id="37" name="TextBox 36">
            <a:extLst>
              <a:ext uri="{FF2B5EF4-FFF2-40B4-BE49-F238E27FC236}">
                <a16:creationId xmlns:a16="http://schemas.microsoft.com/office/drawing/2014/main" id="{C7D53A71-452B-4B3A-98EF-E9ACBB9FBA20}"/>
              </a:ext>
            </a:extLst>
          </p:cNvPr>
          <p:cNvSpPr txBox="1"/>
          <p:nvPr/>
        </p:nvSpPr>
        <p:spPr>
          <a:xfrm>
            <a:off x="4760511" y="5438438"/>
            <a:ext cx="1973179" cy="923330"/>
          </a:xfrm>
          <a:prstGeom prst="rect">
            <a:avLst/>
          </a:prstGeom>
          <a:noFill/>
        </p:spPr>
        <p:txBody>
          <a:bodyPr wrap="square" rtlCol="0">
            <a:spAutoFit/>
          </a:bodyPr>
          <a:lstStyle/>
          <a:p>
            <a:pPr algn="ctr"/>
            <a:r>
              <a:rPr lang="en-IN" dirty="0">
                <a:solidFill>
                  <a:srgbClr val="EF5024"/>
                </a:solidFill>
                <a:latin typeface="Open Sans" panose="020B0606030504020204" pitchFamily="34" charset="0"/>
                <a:ea typeface="Open Sans" panose="020B0606030504020204" pitchFamily="34" charset="0"/>
                <a:cs typeface="Open Sans" panose="020B0606030504020204" pitchFamily="34" charset="0"/>
              </a:rPr>
              <a:t>SAVING THE FACE CROPPED VIDEO</a:t>
            </a:r>
          </a:p>
        </p:txBody>
      </p:sp>
      <p:sp>
        <p:nvSpPr>
          <p:cNvPr id="38" name="TextBox 37">
            <a:extLst>
              <a:ext uri="{FF2B5EF4-FFF2-40B4-BE49-F238E27FC236}">
                <a16:creationId xmlns:a16="http://schemas.microsoft.com/office/drawing/2014/main" id="{11771D72-5257-49DB-AF6C-70304623A1CB}"/>
              </a:ext>
            </a:extLst>
          </p:cNvPr>
          <p:cNvSpPr txBox="1"/>
          <p:nvPr/>
        </p:nvSpPr>
        <p:spPr>
          <a:xfrm>
            <a:off x="4727457" y="4179415"/>
            <a:ext cx="1973179" cy="923330"/>
          </a:xfrm>
          <a:prstGeom prst="rect">
            <a:avLst/>
          </a:prstGeom>
          <a:noFill/>
        </p:spPr>
        <p:txBody>
          <a:bodyPr wrap="square" rtlCol="0">
            <a:spAutoFit/>
          </a:bodyPr>
          <a:lstStyle/>
          <a:p>
            <a:pPr algn="ctr"/>
            <a:r>
              <a:rPr lang="en-IN" dirty="0">
                <a:solidFill>
                  <a:srgbClr val="BE524F"/>
                </a:solidFill>
                <a:latin typeface="Open Sans" panose="020B0606030504020204" pitchFamily="34" charset="0"/>
                <a:ea typeface="Open Sans" panose="020B0606030504020204" pitchFamily="34" charset="0"/>
                <a:cs typeface="Open Sans" panose="020B0606030504020204" pitchFamily="34" charset="0"/>
              </a:rPr>
              <a:t>CREATING NEW FACE CROPPED VIDEO</a:t>
            </a:r>
          </a:p>
        </p:txBody>
      </p:sp>
      <p:sp>
        <p:nvSpPr>
          <p:cNvPr id="39" name="TextBox 38">
            <a:extLst>
              <a:ext uri="{FF2B5EF4-FFF2-40B4-BE49-F238E27FC236}">
                <a16:creationId xmlns:a16="http://schemas.microsoft.com/office/drawing/2014/main" id="{3196C690-EE06-4A6C-832B-F82511F1AF80}"/>
              </a:ext>
            </a:extLst>
          </p:cNvPr>
          <p:cNvSpPr txBox="1"/>
          <p:nvPr/>
        </p:nvSpPr>
        <p:spPr>
          <a:xfrm>
            <a:off x="4708510" y="3274716"/>
            <a:ext cx="1973179" cy="369332"/>
          </a:xfrm>
          <a:prstGeom prst="rect">
            <a:avLst/>
          </a:prstGeom>
          <a:noFill/>
        </p:spPr>
        <p:txBody>
          <a:bodyPr wrap="square" rtlCol="0">
            <a:spAutoFit/>
          </a:bodyPr>
          <a:lstStyle/>
          <a:p>
            <a:pPr algn="ctr"/>
            <a:r>
              <a:rPr lang="en-IN" dirty="0">
                <a:solidFill>
                  <a:srgbClr val="9A187A"/>
                </a:solidFill>
                <a:latin typeface="Open Sans" panose="020B0606030504020204" pitchFamily="34" charset="0"/>
                <a:ea typeface="Open Sans" panose="020B0606030504020204" pitchFamily="34" charset="0"/>
                <a:cs typeface="Open Sans" panose="020B0606030504020204" pitchFamily="34" charset="0"/>
              </a:rPr>
              <a:t>CROPING FACE</a:t>
            </a:r>
          </a:p>
        </p:txBody>
      </p:sp>
      <p:sp>
        <p:nvSpPr>
          <p:cNvPr id="40" name="TextBox 39">
            <a:extLst>
              <a:ext uri="{FF2B5EF4-FFF2-40B4-BE49-F238E27FC236}">
                <a16:creationId xmlns:a16="http://schemas.microsoft.com/office/drawing/2014/main" id="{9BFE7391-4255-42FD-9D41-EB386961016E}"/>
              </a:ext>
            </a:extLst>
          </p:cNvPr>
          <p:cNvSpPr txBox="1"/>
          <p:nvPr/>
        </p:nvSpPr>
        <p:spPr>
          <a:xfrm>
            <a:off x="4789308" y="2015693"/>
            <a:ext cx="1973179" cy="369332"/>
          </a:xfrm>
          <a:prstGeom prst="rect">
            <a:avLst/>
          </a:prstGeom>
          <a:noFill/>
        </p:spPr>
        <p:txBody>
          <a:bodyPr wrap="square" rtlCol="0">
            <a:spAutoFit/>
          </a:bodyPr>
          <a:lstStyle/>
          <a:p>
            <a:pPr algn="ctr"/>
            <a:r>
              <a:rPr lang="en-IN" dirty="0">
                <a:solidFill>
                  <a:srgbClr val="3E7AAC"/>
                </a:solidFill>
                <a:latin typeface="Open Sans" panose="020B0606030504020204" pitchFamily="34" charset="0"/>
                <a:ea typeface="Open Sans" panose="020B0606030504020204" pitchFamily="34" charset="0"/>
                <a:cs typeface="Open Sans" panose="020B0606030504020204" pitchFamily="34" charset="0"/>
              </a:rPr>
              <a:t>FACE DETECTION</a:t>
            </a:r>
          </a:p>
        </p:txBody>
      </p:sp>
      <p:sp>
        <p:nvSpPr>
          <p:cNvPr id="41" name="TextBox 40">
            <a:extLst>
              <a:ext uri="{FF2B5EF4-FFF2-40B4-BE49-F238E27FC236}">
                <a16:creationId xmlns:a16="http://schemas.microsoft.com/office/drawing/2014/main" id="{4067CC14-FCE2-4E95-84BA-868EB0430EAD}"/>
              </a:ext>
            </a:extLst>
          </p:cNvPr>
          <p:cNvSpPr txBox="1"/>
          <p:nvPr/>
        </p:nvSpPr>
        <p:spPr>
          <a:xfrm>
            <a:off x="4708511" y="694959"/>
            <a:ext cx="1973179" cy="646331"/>
          </a:xfrm>
          <a:prstGeom prst="rect">
            <a:avLst/>
          </a:prstGeom>
          <a:noFill/>
        </p:spPr>
        <p:txBody>
          <a:bodyPr wrap="square" rtlCol="0">
            <a:spAutoFit/>
          </a:bodyPr>
          <a:lstStyle/>
          <a:p>
            <a:pPr algn="ctr"/>
            <a:r>
              <a:rPr lang="en-IN" dirty="0">
                <a:solidFill>
                  <a:srgbClr val="48A180"/>
                </a:solidFill>
                <a:latin typeface="Open Sans" panose="020B0606030504020204" pitchFamily="34" charset="0"/>
                <a:ea typeface="Open Sans" panose="020B0606030504020204" pitchFamily="34" charset="0"/>
                <a:cs typeface="Open Sans" panose="020B0606030504020204" pitchFamily="34" charset="0"/>
              </a:rPr>
              <a:t>SPLIT VIDEO INTO FRAMES</a:t>
            </a:r>
          </a:p>
        </p:txBody>
      </p:sp>
      <p:sp>
        <p:nvSpPr>
          <p:cNvPr id="2" name="Slide Number Placeholder 1">
            <a:extLst>
              <a:ext uri="{FF2B5EF4-FFF2-40B4-BE49-F238E27FC236}">
                <a16:creationId xmlns:a16="http://schemas.microsoft.com/office/drawing/2014/main" id="{F67359DA-92F7-5443-6E7E-0CEBA9FC2EF2}"/>
              </a:ext>
            </a:extLst>
          </p:cNvPr>
          <p:cNvSpPr>
            <a:spLocks noGrp="1"/>
          </p:cNvSpPr>
          <p:nvPr>
            <p:ph type="sldNum" sz="quarter" idx="12"/>
          </p:nvPr>
        </p:nvSpPr>
        <p:spPr/>
        <p:txBody>
          <a:bodyPr/>
          <a:lstStyle/>
          <a:p>
            <a:fld id="{5BF998B0-0269-472B-9CA4-4048717895BC}" type="slidenum">
              <a:rPr lang="en-IN" smtClean="0"/>
              <a:t>10</a:t>
            </a:fld>
            <a:endParaRPr lang="en-IN"/>
          </a:p>
        </p:txBody>
      </p:sp>
    </p:spTree>
    <p:extLst>
      <p:ext uri="{BB962C8B-B14F-4D97-AF65-F5344CB8AC3E}">
        <p14:creationId xmlns:p14="http://schemas.microsoft.com/office/powerpoint/2010/main" val="315878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C97532-7E83-4ECE-B1AF-AAD77FCF428E}"/>
              </a:ext>
            </a:extLst>
          </p:cNvPr>
          <p:cNvSpPr/>
          <p:nvPr/>
        </p:nvSpPr>
        <p:spPr>
          <a:xfrm>
            <a:off x="2914346" y="179151"/>
            <a:ext cx="6363307" cy="584775"/>
          </a:xfrm>
          <a:prstGeom prst="rect">
            <a:avLst/>
          </a:prstGeom>
          <a:effectLst>
            <a:glow rad="228600">
              <a:schemeClr val="accent5">
                <a:satMod val="175000"/>
                <a:alpha val="40000"/>
              </a:schemeClr>
            </a:glow>
            <a:outerShdw blurRad="57150" dist="19050" dir="5400000" algn="ctr" rotWithShape="0">
              <a:srgbClr val="000000">
                <a:alpha val="63000"/>
              </a:srgbClr>
            </a:outerShdw>
          </a:effectLst>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3200" b="1" dirty="0">
                <a:latin typeface="Times New Roman" panose="02020603050405020304" pitchFamily="18" charset="0"/>
                <a:cs typeface="Times New Roman" panose="02020603050405020304" pitchFamily="18" charset="0"/>
              </a:rPr>
              <a:t>Model Architecture</a:t>
            </a:r>
          </a:p>
        </p:txBody>
      </p:sp>
      <p:pic>
        <p:nvPicPr>
          <p:cNvPr id="4" name="Picture 3">
            <a:extLst>
              <a:ext uri="{FF2B5EF4-FFF2-40B4-BE49-F238E27FC236}">
                <a16:creationId xmlns:a16="http://schemas.microsoft.com/office/drawing/2014/main" id="{F9836CD2-F13A-47F2-938D-E3BE50A748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923" y="2856512"/>
            <a:ext cx="1246416" cy="1286366"/>
          </a:xfrm>
          <a:prstGeom prst="rect">
            <a:avLst/>
          </a:prstGeom>
        </p:spPr>
      </p:pic>
      <p:sp>
        <p:nvSpPr>
          <p:cNvPr id="5" name="Rectangle 4">
            <a:extLst>
              <a:ext uri="{FF2B5EF4-FFF2-40B4-BE49-F238E27FC236}">
                <a16:creationId xmlns:a16="http://schemas.microsoft.com/office/drawing/2014/main" id="{4DD31556-2D31-466A-A076-83575D2DC78F}"/>
              </a:ext>
            </a:extLst>
          </p:cNvPr>
          <p:cNvSpPr/>
          <p:nvPr/>
        </p:nvSpPr>
        <p:spPr>
          <a:xfrm>
            <a:off x="1809215" y="1179895"/>
            <a:ext cx="2933648" cy="5051940"/>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IN" dirty="0"/>
              <a:t>ResNext-50</a:t>
            </a:r>
          </a:p>
        </p:txBody>
      </p:sp>
      <p:pic>
        <p:nvPicPr>
          <p:cNvPr id="7" name="Picture 6">
            <a:extLst>
              <a:ext uri="{FF2B5EF4-FFF2-40B4-BE49-F238E27FC236}">
                <a16:creationId xmlns:a16="http://schemas.microsoft.com/office/drawing/2014/main" id="{7120E48B-13FA-4B8A-9467-C98711E57D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4086" y="1789903"/>
            <a:ext cx="4104861" cy="4206181"/>
          </a:xfrm>
          <a:prstGeom prst="rect">
            <a:avLst/>
          </a:prstGeom>
        </p:spPr>
      </p:pic>
      <p:sp>
        <p:nvSpPr>
          <p:cNvPr id="9" name="Rectangle 8">
            <a:extLst>
              <a:ext uri="{FF2B5EF4-FFF2-40B4-BE49-F238E27FC236}">
                <a16:creationId xmlns:a16="http://schemas.microsoft.com/office/drawing/2014/main" id="{2EBF7BEB-635D-40AC-B716-EB817515AC48}"/>
              </a:ext>
            </a:extLst>
          </p:cNvPr>
          <p:cNvSpPr/>
          <p:nvPr/>
        </p:nvSpPr>
        <p:spPr>
          <a:xfrm>
            <a:off x="6173053" y="1179895"/>
            <a:ext cx="2314964" cy="5051940"/>
          </a:xfrm>
          <a:prstGeom prst="rect">
            <a:avLst/>
          </a:prstGeom>
        </p:spPr>
        <p:style>
          <a:lnRef idx="0">
            <a:schemeClr val="dk1"/>
          </a:lnRef>
          <a:fillRef idx="3">
            <a:schemeClr val="dk1"/>
          </a:fillRef>
          <a:effectRef idx="3">
            <a:schemeClr val="dk1"/>
          </a:effectRef>
          <a:fontRef idx="minor">
            <a:schemeClr val="lt1"/>
          </a:fontRef>
        </p:style>
        <p:txBody>
          <a:bodyPr rtlCol="0" anchor="t"/>
          <a:lstStyle/>
          <a:p>
            <a:r>
              <a:rPr lang="en-US" sz="2000" dirty="0">
                <a:latin typeface="Times New Roman" panose="02020603050405020304" pitchFamily="18" charset="0"/>
                <a:cs typeface="Times New Roman" panose="02020603050405020304" pitchFamily="18" charset="0"/>
              </a:rPr>
              <a:t>1 LSTM layer with 2048 shape input vector and 2048 latent features along with 0.4</a:t>
            </a:r>
          </a:p>
          <a:p>
            <a:r>
              <a:rPr lang="en-IN" sz="2000" dirty="0">
                <a:latin typeface="Times New Roman" panose="02020603050405020304" pitchFamily="18" charset="0"/>
                <a:cs typeface="Times New Roman" panose="02020603050405020304" pitchFamily="18" charset="0"/>
              </a:rPr>
              <a:t>chance of dropout and </a:t>
            </a:r>
            <a:r>
              <a:rPr lang="en-IN" sz="2000" dirty="0" err="1">
                <a:latin typeface="Times New Roman" panose="02020603050405020304" pitchFamily="18" charset="0"/>
                <a:cs typeface="Times New Roman" panose="02020603050405020304" pitchFamily="18" charset="0"/>
              </a:rPr>
              <a:t>ReLU</a:t>
            </a:r>
            <a:r>
              <a:rPr lang="en-IN" sz="2000" dirty="0">
                <a:latin typeface="Times New Roman" panose="02020603050405020304" pitchFamily="18" charset="0"/>
                <a:cs typeface="Times New Roman" panose="02020603050405020304" pitchFamily="18" charset="0"/>
              </a:rPr>
              <a:t> Activation function</a:t>
            </a:r>
          </a:p>
        </p:txBody>
      </p:sp>
      <p:pic>
        <p:nvPicPr>
          <p:cNvPr id="14" name="Picture 13">
            <a:extLst>
              <a:ext uri="{FF2B5EF4-FFF2-40B4-BE49-F238E27FC236}">
                <a16:creationId xmlns:a16="http://schemas.microsoft.com/office/drawing/2014/main" id="{868CC00A-C317-4CF2-96EB-4993405B8F3F}"/>
              </a:ext>
            </a:extLst>
          </p:cNvPr>
          <p:cNvPicPr>
            <a:picLocks noChangeAspect="1"/>
          </p:cNvPicPr>
          <p:nvPr/>
        </p:nvPicPr>
        <p:blipFill rotWithShape="1">
          <a:blip r:embed="rId5">
            <a:extLst>
              <a:ext uri="{28A0092B-C50C-407E-A947-70E740481C1C}">
                <a14:useLocalDpi xmlns:a14="http://schemas.microsoft.com/office/drawing/2010/main" val="0"/>
              </a:ext>
            </a:extLst>
          </a:blip>
          <a:srcRect r="11362"/>
          <a:stretch/>
        </p:blipFill>
        <p:spPr>
          <a:xfrm>
            <a:off x="8391134" y="964095"/>
            <a:ext cx="3704788" cy="5267739"/>
          </a:xfrm>
          <a:prstGeom prst="rect">
            <a:avLst/>
          </a:prstGeom>
        </p:spPr>
      </p:pic>
      <p:pic>
        <p:nvPicPr>
          <p:cNvPr id="16" name="Picture 15">
            <a:extLst>
              <a:ext uri="{FF2B5EF4-FFF2-40B4-BE49-F238E27FC236}">
                <a16:creationId xmlns:a16="http://schemas.microsoft.com/office/drawing/2014/main" id="{75D642BE-ACE9-4CD0-BFDC-32B3805717F0}"/>
              </a:ext>
            </a:extLst>
          </p:cNvPr>
          <p:cNvPicPr>
            <a:picLocks noChangeAspect="1"/>
          </p:cNvPicPr>
          <p:nvPr/>
        </p:nvPicPr>
        <p:blipFill rotWithShape="1">
          <a:blip r:embed="rId6">
            <a:extLst>
              <a:ext uri="{28A0092B-C50C-407E-A947-70E740481C1C}">
                <a14:useLocalDpi xmlns:a14="http://schemas.microsoft.com/office/drawing/2010/main" val="0"/>
              </a:ext>
            </a:extLst>
          </a:blip>
          <a:srcRect l="33234" r="31055"/>
          <a:stretch/>
        </p:blipFill>
        <p:spPr>
          <a:xfrm>
            <a:off x="6323375" y="3806685"/>
            <a:ext cx="1917438" cy="2038833"/>
          </a:xfrm>
          <a:prstGeom prst="rect">
            <a:avLst/>
          </a:prstGeom>
        </p:spPr>
      </p:pic>
      <p:sp>
        <p:nvSpPr>
          <p:cNvPr id="17" name="Rectangle: Rounded Corners 16">
            <a:extLst>
              <a:ext uri="{FF2B5EF4-FFF2-40B4-BE49-F238E27FC236}">
                <a16:creationId xmlns:a16="http://schemas.microsoft.com/office/drawing/2014/main" id="{03B48125-69EC-47EA-A5FB-6E13107E1C77}"/>
              </a:ext>
            </a:extLst>
          </p:cNvPr>
          <p:cNvSpPr/>
          <p:nvPr/>
        </p:nvSpPr>
        <p:spPr>
          <a:xfrm>
            <a:off x="5149845" y="1179895"/>
            <a:ext cx="616226" cy="5051940"/>
          </a:xfrm>
          <a:prstGeom prst="roundRect">
            <a:avLst/>
          </a:prstGeom>
        </p:spPr>
        <p:style>
          <a:lnRef idx="0">
            <a:schemeClr val="accent6"/>
          </a:lnRef>
          <a:fillRef idx="3">
            <a:schemeClr val="accent6"/>
          </a:fillRef>
          <a:effectRef idx="3">
            <a:schemeClr val="accent6"/>
          </a:effectRef>
          <a:fontRef idx="minor">
            <a:schemeClr val="lt1"/>
          </a:fontRef>
        </p:style>
        <p:txBody>
          <a:bodyPr vert="vert270" rtlCol="0" anchor="ctr"/>
          <a:lstStyle/>
          <a:p>
            <a:pPr algn="ctr"/>
            <a:r>
              <a:rPr lang="en-IN" dirty="0"/>
              <a:t>Sequential Layer</a:t>
            </a:r>
          </a:p>
        </p:txBody>
      </p:sp>
      <p:sp>
        <p:nvSpPr>
          <p:cNvPr id="3" name="Slide Number Placeholder 2">
            <a:extLst>
              <a:ext uri="{FF2B5EF4-FFF2-40B4-BE49-F238E27FC236}">
                <a16:creationId xmlns:a16="http://schemas.microsoft.com/office/drawing/2014/main" id="{D85EA581-521D-80F4-A755-7C08191FA0DF}"/>
              </a:ext>
            </a:extLst>
          </p:cNvPr>
          <p:cNvSpPr>
            <a:spLocks noGrp="1"/>
          </p:cNvSpPr>
          <p:nvPr>
            <p:ph type="sldNum" sz="quarter" idx="12"/>
          </p:nvPr>
        </p:nvSpPr>
        <p:spPr/>
        <p:txBody>
          <a:bodyPr/>
          <a:lstStyle/>
          <a:p>
            <a:fld id="{5BF998B0-0269-472B-9CA4-4048717895BC}" type="slidenum">
              <a:rPr lang="en-IN" smtClean="0"/>
              <a:t>11</a:t>
            </a:fld>
            <a:endParaRPr lang="en-IN"/>
          </a:p>
        </p:txBody>
      </p:sp>
    </p:spTree>
    <p:extLst>
      <p:ext uri="{BB962C8B-B14F-4D97-AF65-F5344CB8AC3E}">
        <p14:creationId xmlns:p14="http://schemas.microsoft.com/office/powerpoint/2010/main" val="2867407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8556" y="682398"/>
            <a:ext cx="6674484" cy="574675"/>
          </a:xfrm>
          <a:prstGeom prst="rect">
            <a:avLst/>
          </a:prstGeom>
        </p:spPr>
        <p:txBody>
          <a:bodyPr vert="horz" wrap="square" lIns="0" tIns="12700" rIns="0" bIns="0" rtlCol="0">
            <a:spAutoFit/>
          </a:bodyPr>
          <a:lstStyle/>
          <a:p>
            <a:pPr marL="12700">
              <a:lnSpc>
                <a:spcPct val="100000"/>
              </a:lnSpc>
              <a:spcBef>
                <a:spcPts val="100"/>
              </a:spcBef>
            </a:pPr>
            <a:r>
              <a:rPr lang="en-IN" spc="-100" dirty="0"/>
              <a:t>Resnext50 Model</a:t>
            </a:r>
            <a:r>
              <a:rPr spc="-165" dirty="0"/>
              <a:t>:</a:t>
            </a:r>
          </a:p>
        </p:txBody>
      </p:sp>
      <p:sp>
        <p:nvSpPr>
          <p:cNvPr id="3" name="object 3"/>
          <p:cNvSpPr txBox="1"/>
          <p:nvPr/>
        </p:nvSpPr>
        <p:spPr>
          <a:xfrm>
            <a:off x="1305958" y="1699484"/>
            <a:ext cx="10609095" cy="1231106"/>
          </a:xfrm>
          <a:prstGeom prst="rect">
            <a:avLst/>
          </a:prstGeom>
        </p:spPr>
        <p:txBody>
          <a:bodyPr vert="horz" wrap="square" lIns="0" tIns="86360" rIns="0" bIns="0" rtlCol="0">
            <a:spAutoFit/>
          </a:bodyPr>
          <a:lstStyle/>
          <a:p>
            <a:pPr marL="342900" indent="-342900" algn="just">
              <a:lnSpc>
                <a:spcPct val="100000"/>
              </a:lnSpc>
              <a:spcBef>
                <a:spcPts val="1000"/>
              </a:spcBef>
              <a:buClr>
                <a:schemeClr val="accent1"/>
              </a:buClr>
              <a:buFont typeface="Wingdings" panose="05000000000000000000" pitchFamily="2" charset="2"/>
              <a:buChar char="Ø"/>
              <a:tabLst>
                <a:tab pos="354965" algn="l"/>
              </a:tabLst>
            </a:pPr>
            <a:r>
              <a:rPr lang="en-US" sz="2200" dirty="0">
                <a:solidFill>
                  <a:schemeClr val="tx1">
                    <a:lumMod val="95000"/>
                    <a:lumOff val="5000"/>
                  </a:schemeClr>
                </a:solidFill>
                <a:latin typeface="Times New Roman" panose="02020603050405020304" pitchFamily="18" charset="0"/>
                <a:cs typeface="Times New Roman" panose="02020603050405020304" pitchFamily="18" charset="0"/>
              </a:rPr>
              <a:t>ResNext-50 is a Deep Learning model for image classification of the Convolutional Neural Network</a:t>
            </a:r>
            <a:endParaRPr sz="22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42900" indent="-342900" algn="just">
              <a:lnSpc>
                <a:spcPct val="100000"/>
              </a:lnSpc>
              <a:spcBef>
                <a:spcPts val="1000"/>
              </a:spcBef>
              <a:buClr>
                <a:schemeClr val="accent1"/>
              </a:buClr>
              <a:buFont typeface="Wingdings" panose="05000000000000000000" pitchFamily="2" charset="2"/>
              <a:buChar char="Ø"/>
              <a:tabLst>
                <a:tab pos="354965" algn="l"/>
              </a:tabLst>
            </a:pPr>
            <a:r>
              <a:rPr sz="22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IN" sz="2200" dirty="0">
                <a:solidFill>
                  <a:schemeClr val="tx1">
                    <a:lumMod val="95000"/>
                    <a:lumOff val="5000"/>
                  </a:schemeClr>
                </a:solidFill>
                <a:latin typeface="Times New Roman" panose="02020603050405020304" pitchFamily="18" charset="0"/>
                <a:cs typeface="Times New Roman" panose="02020603050405020304" pitchFamily="18" charset="0"/>
              </a:rPr>
              <a:t>It consist of 50 layers</a:t>
            </a:r>
            <a:r>
              <a:rPr sz="2200" dirty="0">
                <a:solidFill>
                  <a:schemeClr val="tx1">
                    <a:lumMod val="95000"/>
                    <a:lumOff val="5000"/>
                  </a:schemeClr>
                </a:solidFill>
                <a:latin typeface="Times New Roman" panose="02020603050405020304" pitchFamily="18" charset="0"/>
                <a:cs typeface="Times New Roman" panose="02020603050405020304" pitchFamily="18" charset="0"/>
              </a:rPr>
              <a:t>.</a:t>
            </a:r>
          </a:p>
        </p:txBody>
      </p:sp>
      <p:sp>
        <p:nvSpPr>
          <p:cNvPr id="7" name="object 7"/>
          <p:cNvSpPr txBox="1"/>
          <p:nvPr/>
        </p:nvSpPr>
        <p:spPr>
          <a:xfrm>
            <a:off x="2269016" y="3714824"/>
            <a:ext cx="199390" cy="528955"/>
          </a:xfrm>
          <a:prstGeom prst="rect">
            <a:avLst/>
          </a:prstGeom>
        </p:spPr>
        <p:txBody>
          <a:bodyPr vert="horz" wrap="square" lIns="0" tIns="12700" rIns="0" bIns="0" rtlCol="0">
            <a:spAutoFit/>
          </a:bodyPr>
          <a:lstStyle/>
          <a:p>
            <a:pPr marL="12700" marR="5080" indent="13335" algn="just">
              <a:lnSpc>
                <a:spcPct val="100000"/>
              </a:lnSpc>
              <a:spcBef>
                <a:spcPts val="100"/>
              </a:spcBef>
            </a:pPr>
            <a:r>
              <a:rPr sz="1100" spc="-75" dirty="0">
                <a:solidFill>
                  <a:srgbClr val="FFFFFF"/>
                </a:solidFill>
                <a:latin typeface="Verdana"/>
                <a:cs typeface="Verdana"/>
              </a:rPr>
              <a:t>F1  </a:t>
            </a:r>
            <a:r>
              <a:rPr sz="1100" spc="-85" dirty="0">
                <a:solidFill>
                  <a:srgbClr val="FFFFFF"/>
                </a:solidFill>
                <a:latin typeface="Verdana"/>
                <a:cs typeface="Verdana"/>
              </a:rPr>
              <a:t>X </a:t>
            </a:r>
            <a:r>
              <a:rPr sz="1100" spc="-80" dirty="0">
                <a:solidFill>
                  <a:srgbClr val="FFFFFF"/>
                </a:solidFill>
                <a:latin typeface="Verdana"/>
                <a:cs typeface="Verdana"/>
              </a:rPr>
              <a:t> H2</a:t>
            </a:r>
            <a:endParaRPr sz="1100">
              <a:latin typeface="Verdana"/>
              <a:cs typeface="Verdana"/>
            </a:endParaRPr>
          </a:p>
        </p:txBody>
      </p:sp>
      <p:sp>
        <p:nvSpPr>
          <p:cNvPr id="8" name="object 8"/>
          <p:cNvSpPr txBox="1"/>
          <p:nvPr/>
        </p:nvSpPr>
        <p:spPr>
          <a:xfrm>
            <a:off x="2692400" y="3708019"/>
            <a:ext cx="199390" cy="528955"/>
          </a:xfrm>
          <a:prstGeom prst="rect">
            <a:avLst/>
          </a:prstGeom>
        </p:spPr>
        <p:txBody>
          <a:bodyPr vert="horz" wrap="square" lIns="0" tIns="12700" rIns="0" bIns="0" rtlCol="0">
            <a:spAutoFit/>
          </a:bodyPr>
          <a:lstStyle/>
          <a:p>
            <a:pPr marL="12700" marR="5080" indent="13335" algn="just">
              <a:lnSpc>
                <a:spcPct val="100000"/>
              </a:lnSpc>
              <a:spcBef>
                <a:spcPts val="100"/>
              </a:spcBef>
            </a:pPr>
            <a:r>
              <a:rPr sz="1100" spc="-75" dirty="0">
                <a:solidFill>
                  <a:srgbClr val="FFFFFF"/>
                </a:solidFill>
                <a:latin typeface="Verdana"/>
                <a:cs typeface="Verdana"/>
              </a:rPr>
              <a:t>F2  </a:t>
            </a:r>
            <a:r>
              <a:rPr sz="1100" spc="-85" dirty="0">
                <a:solidFill>
                  <a:srgbClr val="FFFFFF"/>
                </a:solidFill>
                <a:latin typeface="Verdana"/>
                <a:cs typeface="Verdana"/>
              </a:rPr>
              <a:t>X </a:t>
            </a:r>
            <a:r>
              <a:rPr sz="1100" spc="-80" dirty="0">
                <a:solidFill>
                  <a:srgbClr val="FFFFFF"/>
                </a:solidFill>
                <a:latin typeface="Verdana"/>
                <a:cs typeface="Verdana"/>
              </a:rPr>
              <a:t> H2</a:t>
            </a:r>
            <a:endParaRPr sz="1100">
              <a:latin typeface="Verdana"/>
              <a:cs typeface="Verdana"/>
            </a:endParaRPr>
          </a:p>
        </p:txBody>
      </p:sp>
      <p:sp>
        <p:nvSpPr>
          <p:cNvPr id="9" name="object 9"/>
          <p:cNvSpPr txBox="1"/>
          <p:nvPr/>
        </p:nvSpPr>
        <p:spPr>
          <a:xfrm>
            <a:off x="4995798" y="4757165"/>
            <a:ext cx="233679" cy="1200150"/>
          </a:xfrm>
          <a:prstGeom prst="rect">
            <a:avLst/>
          </a:prstGeom>
        </p:spPr>
        <p:txBody>
          <a:bodyPr vert="horz" wrap="square" lIns="0" tIns="12700" rIns="0" bIns="0" rtlCol="0">
            <a:spAutoFit/>
          </a:bodyPr>
          <a:lstStyle/>
          <a:p>
            <a:pPr marL="12700" marR="5080" indent="2540" algn="ctr">
              <a:lnSpc>
                <a:spcPct val="100000"/>
              </a:lnSpc>
              <a:spcBef>
                <a:spcPts val="100"/>
              </a:spcBef>
            </a:pPr>
            <a:r>
              <a:rPr sz="1100" spc="-95" dirty="0">
                <a:solidFill>
                  <a:srgbClr val="FFFFFF"/>
                </a:solidFill>
                <a:latin typeface="Verdana"/>
                <a:cs typeface="Verdana"/>
              </a:rPr>
              <a:t>F4 </a:t>
            </a:r>
            <a:r>
              <a:rPr sz="1100" spc="-90" dirty="0">
                <a:solidFill>
                  <a:srgbClr val="FFFFFF"/>
                </a:solidFill>
                <a:latin typeface="Verdana"/>
                <a:cs typeface="Verdana"/>
              </a:rPr>
              <a:t> </a:t>
            </a:r>
            <a:r>
              <a:rPr sz="1100" spc="-85" dirty="0">
                <a:solidFill>
                  <a:srgbClr val="FFFFFF"/>
                </a:solidFill>
                <a:latin typeface="Verdana"/>
                <a:cs typeface="Verdana"/>
              </a:rPr>
              <a:t>X </a:t>
            </a:r>
            <a:r>
              <a:rPr sz="1100" spc="-80" dirty="0">
                <a:solidFill>
                  <a:srgbClr val="FFFFFF"/>
                </a:solidFill>
                <a:latin typeface="Verdana"/>
                <a:cs typeface="Verdana"/>
              </a:rPr>
              <a:t> H4 </a:t>
            </a:r>
            <a:r>
              <a:rPr sz="1100" spc="-375" dirty="0">
                <a:solidFill>
                  <a:srgbClr val="FFFFFF"/>
                </a:solidFill>
                <a:latin typeface="Verdana"/>
                <a:cs typeface="Verdana"/>
              </a:rPr>
              <a:t> </a:t>
            </a:r>
            <a:r>
              <a:rPr sz="1100" spc="-85" dirty="0">
                <a:solidFill>
                  <a:srgbClr val="FFFFFF"/>
                </a:solidFill>
                <a:latin typeface="Verdana"/>
                <a:cs typeface="Verdana"/>
              </a:rPr>
              <a:t>X </a:t>
            </a:r>
            <a:r>
              <a:rPr sz="1100" spc="-80" dirty="0">
                <a:solidFill>
                  <a:srgbClr val="FFFFFF"/>
                </a:solidFill>
                <a:latin typeface="Verdana"/>
                <a:cs typeface="Verdana"/>
              </a:rPr>
              <a:t> </a:t>
            </a:r>
            <a:r>
              <a:rPr sz="1100" spc="-60" dirty="0">
                <a:solidFill>
                  <a:srgbClr val="FFFFFF"/>
                </a:solidFill>
                <a:latin typeface="Verdana"/>
                <a:cs typeface="Verdana"/>
              </a:rPr>
              <a:t>W4  </a:t>
            </a:r>
            <a:r>
              <a:rPr sz="1100" spc="-85" dirty="0">
                <a:solidFill>
                  <a:srgbClr val="FFFFFF"/>
                </a:solidFill>
                <a:latin typeface="Verdana"/>
                <a:cs typeface="Verdana"/>
              </a:rPr>
              <a:t>X </a:t>
            </a:r>
            <a:r>
              <a:rPr sz="1100" spc="-80" dirty="0">
                <a:solidFill>
                  <a:srgbClr val="FFFFFF"/>
                </a:solidFill>
                <a:latin typeface="Verdana"/>
                <a:cs typeface="Verdana"/>
              </a:rPr>
              <a:t> </a:t>
            </a:r>
            <a:r>
              <a:rPr sz="1100" spc="-70" dirty="0">
                <a:solidFill>
                  <a:srgbClr val="FFFFFF"/>
                </a:solidFill>
                <a:latin typeface="Verdana"/>
                <a:cs typeface="Verdana"/>
              </a:rPr>
              <a:t>D4</a:t>
            </a:r>
            <a:endParaRPr sz="1100">
              <a:latin typeface="Verdana"/>
              <a:cs typeface="Verdana"/>
            </a:endParaRPr>
          </a:p>
        </p:txBody>
      </p:sp>
      <p:sp>
        <p:nvSpPr>
          <p:cNvPr id="11" name="object 11"/>
          <p:cNvSpPr txBox="1"/>
          <p:nvPr/>
        </p:nvSpPr>
        <p:spPr>
          <a:xfrm>
            <a:off x="4442205" y="5561787"/>
            <a:ext cx="206375" cy="361315"/>
          </a:xfrm>
          <a:prstGeom prst="rect">
            <a:avLst/>
          </a:prstGeom>
        </p:spPr>
        <p:txBody>
          <a:bodyPr vert="horz" wrap="square" lIns="0" tIns="12700" rIns="0" bIns="0" rtlCol="0">
            <a:spAutoFit/>
          </a:bodyPr>
          <a:lstStyle/>
          <a:p>
            <a:pPr marL="12700" marR="5080" indent="48260">
              <a:lnSpc>
                <a:spcPct val="100000"/>
              </a:lnSpc>
              <a:spcBef>
                <a:spcPts val="100"/>
              </a:spcBef>
            </a:pPr>
            <a:r>
              <a:rPr sz="1100" spc="-85" dirty="0">
                <a:solidFill>
                  <a:srgbClr val="FFFFFF"/>
                </a:solidFill>
                <a:latin typeface="Verdana"/>
                <a:cs typeface="Verdana"/>
              </a:rPr>
              <a:t>X </a:t>
            </a:r>
            <a:r>
              <a:rPr sz="1100" spc="-375" dirty="0">
                <a:solidFill>
                  <a:srgbClr val="FFFFFF"/>
                </a:solidFill>
                <a:latin typeface="Verdana"/>
                <a:cs typeface="Verdana"/>
              </a:rPr>
              <a:t> </a:t>
            </a:r>
            <a:r>
              <a:rPr sz="1100" spc="-70" dirty="0">
                <a:solidFill>
                  <a:srgbClr val="FFFFFF"/>
                </a:solidFill>
                <a:latin typeface="Verdana"/>
                <a:cs typeface="Verdana"/>
              </a:rPr>
              <a:t>D4</a:t>
            </a:r>
            <a:endParaRPr sz="1100">
              <a:latin typeface="Verdana"/>
              <a:cs typeface="Verdana"/>
            </a:endParaRPr>
          </a:p>
        </p:txBody>
      </p:sp>
      <p:sp>
        <p:nvSpPr>
          <p:cNvPr id="17" name="object 17"/>
          <p:cNvSpPr txBox="1"/>
          <p:nvPr/>
        </p:nvSpPr>
        <p:spPr>
          <a:xfrm>
            <a:off x="6619747" y="3638550"/>
            <a:ext cx="164465" cy="299720"/>
          </a:xfrm>
          <a:prstGeom prst="rect">
            <a:avLst/>
          </a:prstGeom>
        </p:spPr>
        <p:txBody>
          <a:bodyPr vert="horz" wrap="square" lIns="0" tIns="12700" rIns="0" bIns="0" rtlCol="0">
            <a:spAutoFit/>
          </a:bodyPr>
          <a:lstStyle/>
          <a:p>
            <a:pPr marL="12700">
              <a:lnSpc>
                <a:spcPct val="100000"/>
              </a:lnSpc>
              <a:spcBef>
                <a:spcPts val="100"/>
              </a:spcBef>
            </a:pPr>
            <a:r>
              <a:rPr sz="1800" spc="-385" dirty="0">
                <a:solidFill>
                  <a:srgbClr val="FFFFFF"/>
                </a:solidFill>
                <a:latin typeface="Verdana"/>
                <a:cs typeface="Verdana"/>
              </a:rPr>
              <a:t>~</a:t>
            </a:r>
            <a:endParaRPr sz="1800">
              <a:latin typeface="Verdana"/>
              <a:cs typeface="Verdana"/>
            </a:endParaRPr>
          </a:p>
        </p:txBody>
      </p:sp>
      <p:grpSp>
        <p:nvGrpSpPr>
          <p:cNvPr id="19" name="object 19"/>
          <p:cNvGrpSpPr/>
          <p:nvPr/>
        </p:nvGrpSpPr>
        <p:grpSpPr>
          <a:xfrm>
            <a:off x="934717" y="4217263"/>
            <a:ext cx="553681" cy="2066651"/>
            <a:chOff x="270509" y="2905505"/>
            <a:chExt cx="417395" cy="1371600"/>
          </a:xfrm>
          <a:solidFill>
            <a:srgbClr val="92D050"/>
          </a:solidFill>
        </p:grpSpPr>
        <p:sp>
          <p:nvSpPr>
            <p:cNvPr id="20" name="object 20"/>
            <p:cNvSpPr/>
            <p:nvPr/>
          </p:nvSpPr>
          <p:spPr>
            <a:xfrm>
              <a:off x="282139" y="2905505"/>
              <a:ext cx="405765" cy="1371600"/>
            </a:xfrm>
            <a:custGeom>
              <a:avLst/>
              <a:gdLst/>
              <a:ahLst/>
              <a:cxnLst/>
              <a:rect l="l" t="t" r="r" b="b"/>
              <a:pathLst>
                <a:path w="405765" h="1371600">
                  <a:moveTo>
                    <a:pt x="337820" y="0"/>
                  </a:moveTo>
                  <a:lnTo>
                    <a:pt x="67564" y="0"/>
                  </a:lnTo>
                  <a:lnTo>
                    <a:pt x="41265" y="5306"/>
                  </a:lnTo>
                  <a:lnTo>
                    <a:pt x="19789" y="19780"/>
                  </a:lnTo>
                  <a:lnTo>
                    <a:pt x="5309" y="41255"/>
                  </a:lnTo>
                  <a:lnTo>
                    <a:pt x="0" y="67564"/>
                  </a:lnTo>
                  <a:lnTo>
                    <a:pt x="0" y="1304036"/>
                  </a:lnTo>
                  <a:lnTo>
                    <a:pt x="5309" y="1330344"/>
                  </a:lnTo>
                  <a:lnTo>
                    <a:pt x="19789" y="1351819"/>
                  </a:lnTo>
                  <a:lnTo>
                    <a:pt x="41265" y="1366293"/>
                  </a:lnTo>
                  <a:lnTo>
                    <a:pt x="67564" y="1371600"/>
                  </a:lnTo>
                  <a:lnTo>
                    <a:pt x="337820" y="1371600"/>
                  </a:lnTo>
                  <a:lnTo>
                    <a:pt x="364118" y="1366293"/>
                  </a:lnTo>
                  <a:lnTo>
                    <a:pt x="385594" y="1351819"/>
                  </a:lnTo>
                  <a:lnTo>
                    <a:pt x="400074" y="1330344"/>
                  </a:lnTo>
                  <a:lnTo>
                    <a:pt x="405384" y="1304036"/>
                  </a:lnTo>
                  <a:lnTo>
                    <a:pt x="405384" y="67564"/>
                  </a:lnTo>
                  <a:lnTo>
                    <a:pt x="400074" y="41255"/>
                  </a:lnTo>
                  <a:lnTo>
                    <a:pt x="385594" y="19780"/>
                  </a:lnTo>
                  <a:lnTo>
                    <a:pt x="364118" y="5306"/>
                  </a:lnTo>
                  <a:lnTo>
                    <a:pt x="337820" y="0"/>
                  </a:lnTo>
                  <a:close/>
                </a:path>
              </a:pathLst>
            </a:custGeom>
            <a:grpFill/>
          </p:spPr>
          <p:txBody>
            <a:bodyPr wrap="square" lIns="0" tIns="0" rIns="0" bIns="0" rtlCol="0"/>
            <a:lstStyle/>
            <a:p>
              <a:endParaRPr/>
            </a:p>
          </p:txBody>
        </p:sp>
        <p:sp>
          <p:nvSpPr>
            <p:cNvPr id="21" name="object 21"/>
            <p:cNvSpPr/>
            <p:nvPr/>
          </p:nvSpPr>
          <p:spPr>
            <a:xfrm>
              <a:off x="270509" y="2905505"/>
              <a:ext cx="405765" cy="1371600"/>
            </a:xfrm>
            <a:custGeom>
              <a:avLst/>
              <a:gdLst/>
              <a:ahLst/>
              <a:cxnLst/>
              <a:rect l="l" t="t" r="r" b="b"/>
              <a:pathLst>
                <a:path w="405765" h="1371600">
                  <a:moveTo>
                    <a:pt x="0" y="67564"/>
                  </a:moveTo>
                  <a:lnTo>
                    <a:pt x="5309" y="41255"/>
                  </a:lnTo>
                  <a:lnTo>
                    <a:pt x="19789" y="19780"/>
                  </a:lnTo>
                  <a:lnTo>
                    <a:pt x="41265" y="5306"/>
                  </a:lnTo>
                  <a:lnTo>
                    <a:pt x="67564" y="0"/>
                  </a:lnTo>
                  <a:lnTo>
                    <a:pt x="337820" y="0"/>
                  </a:lnTo>
                  <a:lnTo>
                    <a:pt x="364118" y="5306"/>
                  </a:lnTo>
                  <a:lnTo>
                    <a:pt x="385594" y="19780"/>
                  </a:lnTo>
                  <a:lnTo>
                    <a:pt x="400074" y="41255"/>
                  </a:lnTo>
                  <a:lnTo>
                    <a:pt x="405384" y="67564"/>
                  </a:lnTo>
                  <a:lnTo>
                    <a:pt x="405384" y="1304036"/>
                  </a:lnTo>
                  <a:lnTo>
                    <a:pt x="400074" y="1330344"/>
                  </a:lnTo>
                  <a:lnTo>
                    <a:pt x="385594" y="1351819"/>
                  </a:lnTo>
                  <a:lnTo>
                    <a:pt x="364118" y="1366293"/>
                  </a:lnTo>
                  <a:lnTo>
                    <a:pt x="337820" y="1371600"/>
                  </a:lnTo>
                  <a:lnTo>
                    <a:pt x="67564" y="1371600"/>
                  </a:lnTo>
                  <a:lnTo>
                    <a:pt x="41265" y="1366293"/>
                  </a:lnTo>
                  <a:lnTo>
                    <a:pt x="19789" y="1351819"/>
                  </a:lnTo>
                  <a:lnTo>
                    <a:pt x="5309" y="1330344"/>
                  </a:lnTo>
                  <a:lnTo>
                    <a:pt x="0" y="1304036"/>
                  </a:lnTo>
                  <a:lnTo>
                    <a:pt x="0" y="67564"/>
                  </a:lnTo>
                  <a:close/>
                </a:path>
              </a:pathLst>
            </a:custGeom>
            <a:grpFill/>
            <a:ln w="19050">
              <a:solidFill>
                <a:srgbClr val="000000"/>
              </a:solidFill>
            </a:ln>
          </p:spPr>
          <p:txBody>
            <a:bodyPr wrap="square" lIns="0" tIns="0" rIns="0" bIns="0" rtlCol="0"/>
            <a:lstStyle/>
            <a:p>
              <a:endParaRPr/>
            </a:p>
          </p:txBody>
        </p:sp>
      </p:grpSp>
      <p:sp>
        <p:nvSpPr>
          <p:cNvPr id="25" name="object 25"/>
          <p:cNvSpPr txBox="1"/>
          <p:nvPr/>
        </p:nvSpPr>
        <p:spPr>
          <a:xfrm>
            <a:off x="2217515" y="5498129"/>
            <a:ext cx="117475" cy="193675"/>
          </a:xfrm>
          <a:prstGeom prst="rect">
            <a:avLst/>
          </a:prstGeom>
        </p:spPr>
        <p:txBody>
          <a:bodyPr vert="horz" wrap="square" lIns="0" tIns="12700" rIns="0" bIns="0" rtlCol="0">
            <a:spAutoFit/>
          </a:bodyPr>
          <a:lstStyle/>
          <a:p>
            <a:pPr marL="12700">
              <a:lnSpc>
                <a:spcPct val="100000"/>
              </a:lnSpc>
              <a:spcBef>
                <a:spcPts val="100"/>
              </a:spcBef>
            </a:pPr>
            <a:r>
              <a:rPr sz="1100" spc="-85" dirty="0">
                <a:solidFill>
                  <a:srgbClr val="FFFFFF"/>
                </a:solidFill>
                <a:latin typeface="Verdana"/>
                <a:cs typeface="Verdana"/>
              </a:rPr>
              <a:t>U</a:t>
            </a:r>
            <a:endParaRPr sz="1100">
              <a:latin typeface="Verdana"/>
              <a:cs typeface="Verdana"/>
            </a:endParaRPr>
          </a:p>
        </p:txBody>
      </p:sp>
      <p:sp>
        <p:nvSpPr>
          <p:cNvPr id="38" name="object 20">
            <a:extLst>
              <a:ext uri="{FF2B5EF4-FFF2-40B4-BE49-F238E27FC236}">
                <a16:creationId xmlns:a16="http://schemas.microsoft.com/office/drawing/2014/main" id="{D40FF0A2-CD67-B24C-71F9-E604EE67533A}"/>
              </a:ext>
            </a:extLst>
          </p:cNvPr>
          <p:cNvSpPr/>
          <p:nvPr/>
        </p:nvSpPr>
        <p:spPr>
          <a:xfrm>
            <a:off x="4161997" y="4217263"/>
            <a:ext cx="538254" cy="2066651"/>
          </a:xfrm>
          <a:custGeom>
            <a:avLst/>
            <a:gdLst/>
            <a:ahLst/>
            <a:cxnLst/>
            <a:rect l="l" t="t" r="r" b="b"/>
            <a:pathLst>
              <a:path w="405765" h="1371600">
                <a:moveTo>
                  <a:pt x="337820" y="0"/>
                </a:moveTo>
                <a:lnTo>
                  <a:pt x="67564" y="0"/>
                </a:lnTo>
                <a:lnTo>
                  <a:pt x="41265" y="5306"/>
                </a:lnTo>
                <a:lnTo>
                  <a:pt x="19789" y="19780"/>
                </a:lnTo>
                <a:lnTo>
                  <a:pt x="5309" y="41255"/>
                </a:lnTo>
                <a:lnTo>
                  <a:pt x="0" y="67564"/>
                </a:lnTo>
                <a:lnTo>
                  <a:pt x="0" y="1304036"/>
                </a:lnTo>
                <a:lnTo>
                  <a:pt x="5309" y="1330344"/>
                </a:lnTo>
                <a:lnTo>
                  <a:pt x="19789" y="1351819"/>
                </a:lnTo>
                <a:lnTo>
                  <a:pt x="41265" y="1366293"/>
                </a:lnTo>
                <a:lnTo>
                  <a:pt x="67564" y="1371600"/>
                </a:lnTo>
                <a:lnTo>
                  <a:pt x="337820" y="1371600"/>
                </a:lnTo>
                <a:lnTo>
                  <a:pt x="364118" y="1366293"/>
                </a:lnTo>
                <a:lnTo>
                  <a:pt x="385594" y="1351819"/>
                </a:lnTo>
                <a:lnTo>
                  <a:pt x="400074" y="1330344"/>
                </a:lnTo>
                <a:lnTo>
                  <a:pt x="405384" y="1304036"/>
                </a:lnTo>
                <a:lnTo>
                  <a:pt x="405384" y="67564"/>
                </a:lnTo>
                <a:lnTo>
                  <a:pt x="400074" y="41255"/>
                </a:lnTo>
                <a:lnTo>
                  <a:pt x="385594" y="19780"/>
                </a:lnTo>
                <a:lnTo>
                  <a:pt x="364118" y="5306"/>
                </a:lnTo>
                <a:lnTo>
                  <a:pt x="337820" y="0"/>
                </a:lnTo>
                <a:close/>
              </a:path>
            </a:pathLst>
          </a:custGeom>
          <a:solidFill>
            <a:schemeClr val="accent4">
              <a:lumMod val="75000"/>
            </a:schemeClr>
          </a:solidFill>
        </p:spPr>
        <p:txBody>
          <a:bodyPr wrap="square" lIns="0" tIns="0" rIns="0" bIns="0" rtlCol="0"/>
          <a:lstStyle/>
          <a:p>
            <a:endParaRPr/>
          </a:p>
        </p:txBody>
      </p:sp>
      <p:sp>
        <p:nvSpPr>
          <p:cNvPr id="39" name="object 20">
            <a:extLst>
              <a:ext uri="{FF2B5EF4-FFF2-40B4-BE49-F238E27FC236}">
                <a16:creationId xmlns:a16="http://schemas.microsoft.com/office/drawing/2014/main" id="{452087C3-5C77-2403-6D39-69A2FB551DC5}"/>
              </a:ext>
            </a:extLst>
          </p:cNvPr>
          <p:cNvSpPr/>
          <p:nvPr/>
        </p:nvSpPr>
        <p:spPr>
          <a:xfrm>
            <a:off x="4799682" y="4217263"/>
            <a:ext cx="538254" cy="2066651"/>
          </a:xfrm>
          <a:custGeom>
            <a:avLst/>
            <a:gdLst/>
            <a:ahLst/>
            <a:cxnLst/>
            <a:rect l="l" t="t" r="r" b="b"/>
            <a:pathLst>
              <a:path w="405765" h="1371600">
                <a:moveTo>
                  <a:pt x="337820" y="0"/>
                </a:moveTo>
                <a:lnTo>
                  <a:pt x="67564" y="0"/>
                </a:lnTo>
                <a:lnTo>
                  <a:pt x="41265" y="5306"/>
                </a:lnTo>
                <a:lnTo>
                  <a:pt x="19789" y="19780"/>
                </a:lnTo>
                <a:lnTo>
                  <a:pt x="5309" y="41255"/>
                </a:lnTo>
                <a:lnTo>
                  <a:pt x="0" y="67564"/>
                </a:lnTo>
                <a:lnTo>
                  <a:pt x="0" y="1304036"/>
                </a:lnTo>
                <a:lnTo>
                  <a:pt x="5309" y="1330344"/>
                </a:lnTo>
                <a:lnTo>
                  <a:pt x="19789" y="1351819"/>
                </a:lnTo>
                <a:lnTo>
                  <a:pt x="41265" y="1366293"/>
                </a:lnTo>
                <a:lnTo>
                  <a:pt x="67564" y="1371600"/>
                </a:lnTo>
                <a:lnTo>
                  <a:pt x="337820" y="1371600"/>
                </a:lnTo>
                <a:lnTo>
                  <a:pt x="364118" y="1366293"/>
                </a:lnTo>
                <a:lnTo>
                  <a:pt x="385594" y="1351819"/>
                </a:lnTo>
                <a:lnTo>
                  <a:pt x="400074" y="1330344"/>
                </a:lnTo>
                <a:lnTo>
                  <a:pt x="405384" y="1304036"/>
                </a:lnTo>
                <a:lnTo>
                  <a:pt x="405384" y="67564"/>
                </a:lnTo>
                <a:lnTo>
                  <a:pt x="400074" y="41255"/>
                </a:lnTo>
                <a:lnTo>
                  <a:pt x="385594" y="19780"/>
                </a:lnTo>
                <a:lnTo>
                  <a:pt x="364118" y="5306"/>
                </a:lnTo>
                <a:lnTo>
                  <a:pt x="337820" y="0"/>
                </a:lnTo>
                <a:close/>
              </a:path>
            </a:pathLst>
          </a:custGeom>
          <a:solidFill>
            <a:schemeClr val="accent4">
              <a:lumMod val="75000"/>
            </a:schemeClr>
          </a:solidFill>
        </p:spPr>
        <p:txBody>
          <a:bodyPr wrap="square" lIns="0" tIns="0" rIns="0" bIns="0" rtlCol="0"/>
          <a:lstStyle/>
          <a:p>
            <a:endParaRPr dirty="0"/>
          </a:p>
        </p:txBody>
      </p:sp>
      <p:sp>
        <p:nvSpPr>
          <p:cNvPr id="40" name="object 20">
            <a:extLst>
              <a:ext uri="{FF2B5EF4-FFF2-40B4-BE49-F238E27FC236}">
                <a16:creationId xmlns:a16="http://schemas.microsoft.com/office/drawing/2014/main" id="{995A6980-656D-6C04-6088-43B8EFEF34BE}"/>
              </a:ext>
            </a:extLst>
          </p:cNvPr>
          <p:cNvSpPr/>
          <p:nvPr/>
        </p:nvSpPr>
        <p:spPr>
          <a:xfrm>
            <a:off x="5464326" y="4217263"/>
            <a:ext cx="538254" cy="2066651"/>
          </a:xfrm>
          <a:custGeom>
            <a:avLst/>
            <a:gdLst/>
            <a:ahLst/>
            <a:cxnLst/>
            <a:rect l="l" t="t" r="r" b="b"/>
            <a:pathLst>
              <a:path w="405765" h="1371600">
                <a:moveTo>
                  <a:pt x="337820" y="0"/>
                </a:moveTo>
                <a:lnTo>
                  <a:pt x="67564" y="0"/>
                </a:lnTo>
                <a:lnTo>
                  <a:pt x="41265" y="5306"/>
                </a:lnTo>
                <a:lnTo>
                  <a:pt x="19789" y="19780"/>
                </a:lnTo>
                <a:lnTo>
                  <a:pt x="5309" y="41255"/>
                </a:lnTo>
                <a:lnTo>
                  <a:pt x="0" y="67564"/>
                </a:lnTo>
                <a:lnTo>
                  <a:pt x="0" y="1304036"/>
                </a:lnTo>
                <a:lnTo>
                  <a:pt x="5309" y="1330344"/>
                </a:lnTo>
                <a:lnTo>
                  <a:pt x="19789" y="1351819"/>
                </a:lnTo>
                <a:lnTo>
                  <a:pt x="41265" y="1366293"/>
                </a:lnTo>
                <a:lnTo>
                  <a:pt x="67564" y="1371600"/>
                </a:lnTo>
                <a:lnTo>
                  <a:pt x="337820" y="1371600"/>
                </a:lnTo>
                <a:lnTo>
                  <a:pt x="364118" y="1366293"/>
                </a:lnTo>
                <a:lnTo>
                  <a:pt x="385594" y="1351819"/>
                </a:lnTo>
                <a:lnTo>
                  <a:pt x="400074" y="1330344"/>
                </a:lnTo>
                <a:lnTo>
                  <a:pt x="405384" y="1304036"/>
                </a:lnTo>
                <a:lnTo>
                  <a:pt x="405384" y="67564"/>
                </a:lnTo>
                <a:lnTo>
                  <a:pt x="400074" y="41255"/>
                </a:lnTo>
                <a:lnTo>
                  <a:pt x="385594" y="19780"/>
                </a:lnTo>
                <a:lnTo>
                  <a:pt x="364118" y="5306"/>
                </a:lnTo>
                <a:lnTo>
                  <a:pt x="337820" y="0"/>
                </a:lnTo>
                <a:close/>
              </a:path>
            </a:pathLst>
          </a:custGeom>
          <a:solidFill>
            <a:schemeClr val="accent4">
              <a:lumMod val="75000"/>
            </a:schemeClr>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CE41643D-C682-0F77-4C4E-AF6A1C222C3D}"/>
              </a:ext>
            </a:extLst>
          </p:cNvPr>
          <p:cNvSpPr/>
          <p:nvPr/>
        </p:nvSpPr>
        <p:spPr>
          <a:xfrm>
            <a:off x="6509943" y="4217263"/>
            <a:ext cx="538254" cy="2066651"/>
          </a:xfrm>
          <a:custGeom>
            <a:avLst/>
            <a:gdLst/>
            <a:ahLst/>
            <a:cxnLst/>
            <a:rect l="l" t="t" r="r" b="b"/>
            <a:pathLst>
              <a:path w="405765" h="1371600">
                <a:moveTo>
                  <a:pt x="337820" y="0"/>
                </a:moveTo>
                <a:lnTo>
                  <a:pt x="67564" y="0"/>
                </a:lnTo>
                <a:lnTo>
                  <a:pt x="41265" y="5306"/>
                </a:lnTo>
                <a:lnTo>
                  <a:pt x="19789" y="19780"/>
                </a:lnTo>
                <a:lnTo>
                  <a:pt x="5309" y="41255"/>
                </a:lnTo>
                <a:lnTo>
                  <a:pt x="0" y="67564"/>
                </a:lnTo>
                <a:lnTo>
                  <a:pt x="0" y="1304036"/>
                </a:lnTo>
                <a:lnTo>
                  <a:pt x="5309" y="1330344"/>
                </a:lnTo>
                <a:lnTo>
                  <a:pt x="19789" y="1351819"/>
                </a:lnTo>
                <a:lnTo>
                  <a:pt x="41265" y="1366293"/>
                </a:lnTo>
                <a:lnTo>
                  <a:pt x="67564" y="1371600"/>
                </a:lnTo>
                <a:lnTo>
                  <a:pt x="337820" y="1371600"/>
                </a:lnTo>
                <a:lnTo>
                  <a:pt x="364118" y="1366293"/>
                </a:lnTo>
                <a:lnTo>
                  <a:pt x="385594" y="1351819"/>
                </a:lnTo>
                <a:lnTo>
                  <a:pt x="400074" y="1330344"/>
                </a:lnTo>
                <a:lnTo>
                  <a:pt x="405384" y="1304036"/>
                </a:lnTo>
                <a:lnTo>
                  <a:pt x="405384" y="67564"/>
                </a:lnTo>
                <a:lnTo>
                  <a:pt x="400074" y="41255"/>
                </a:lnTo>
                <a:lnTo>
                  <a:pt x="385594" y="19780"/>
                </a:lnTo>
                <a:lnTo>
                  <a:pt x="364118" y="5306"/>
                </a:lnTo>
                <a:lnTo>
                  <a:pt x="337820" y="0"/>
                </a:lnTo>
                <a:close/>
              </a:path>
            </a:pathLst>
          </a:custGeom>
          <a:solidFill>
            <a:schemeClr val="accent5"/>
          </a:solidFill>
        </p:spPr>
        <p:txBody>
          <a:bodyPr wrap="square" lIns="0" tIns="0" rIns="0" bIns="0" rtlCol="0"/>
          <a:lstStyle/>
          <a:p>
            <a:endParaRPr dirty="0"/>
          </a:p>
        </p:txBody>
      </p:sp>
      <p:sp>
        <p:nvSpPr>
          <p:cNvPr id="42" name="object 20">
            <a:extLst>
              <a:ext uri="{FF2B5EF4-FFF2-40B4-BE49-F238E27FC236}">
                <a16:creationId xmlns:a16="http://schemas.microsoft.com/office/drawing/2014/main" id="{B7C806B0-B257-2AC8-D0B2-559FB4CCD046}"/>
              </a:ext>
            </a:extLst>
          </p:cNvPr>
          <p:cNvSpPr/>
          <p:nvPr/>
        </p:nvSpPr>
        <p:spPr>
          <a:xfrm>
            <a:off x="7225946" y="4204689"/>
            <a:ext cx="538254" cy="2066651"/>
          </a:xfrm>
          <a:custGeom>
            <a:avLst/>
            <a:gdLst/>
            <a:ahLst/>
            <a:cxnLst/>
            <a:rect l="l" t="t" r="r" b="b"/>
            <a:pathLst>
              <a:path w="405765" h="1371600">
                <a:moveTo>
                  <a:pt x="337820" y="0"/>
                </a:moveTo>
                <a:lnTo>
                  <a:pt x="67564" y="0"/>
                </a:lnTo>
                <a:lnTo>
                  <a:pt x="41265" y="5306"/>
                </a:lnTo>
                <a:lnTo>
                  <a:pt x="19789" y="19780"/>
                </a:lnTo>
                <a:lnTo>
                  <a:pt x="5309" y="41255"/>
                </a:lnTo>
                <a:lnTo>
                  <a:pt x="0" y="67564"/>
                </a:lnTo>
                <a:lnTo>
                  <a:pt x="0" y="1304036"/>
                </a:lnTo>
                <a:lnTo>
                  <a:pt x="5309" y="1330344"/>
                </a:lnTo>
                <a:lnTo>
                  <a:pt x="19789" y="1351819"/>
                </a:lnTo>
                <a:lnTo>
                  <a:pt x="41265" y="1366293"/>
                </a:lnTo>
                <a:lnTo>
                  <a:pt x="67564" y="1371600"/>
                </a:lnTo>
                <a:lnTo>
                  <a:pt x="337820" y="1371600"/>
                </a:lnTo>
                <a:lnTo>
                  <a:pt x="364118" y="1366293"/>
                </a:lnTo>
                <a:lnTo>
                  <a:pt x="385594" y="1351819"/>
                </a:lnTo>
                <a:lnTo>
                  <a:pt x="400074" y="1330344"/>
                </a:lnTo>
                <a:lnTo>
                  <a:pt x="405384" y="1304036"/>
                </a:lnTo>
                <a:lnTo>
                  <a:pt x="405384" y="67564"/>
                </a:lnTo>
                <a:lnTo>
                  <a:pt x="400074" y="41255"/>
                </a:lnTo>
                <a:lnTo>
                  <a:pt x="385594" y="19780"/>
                </a:lnTo>
                <a:lnTo>
                  <a:pt x="364118" y="5306"/>
                </a:lnTo>
                <a:lnTo>
                  <a:pt x="337820" y="0"/>
                </a:lnTo>
                <a:close/>
              </a:path>
            </a:pathLst>
          </a:custGeom>
          <a:solidFill>
            <a:schemeClr val="accent5"/>
          </a:solidFill>
        </p:spPr>
        <p:txBody>
          <a:bodyPr wrap="square" lIns="0" tIns="0" rIns="0" bIns="0" rtlCol="0"/>
          <a:lstStyle/>
          <a:p>
            <a:endParaRPr dirty="0"/>
          </a:p>
        </p:txBody>
      </p:sp>
      <p:sp>
        <p:nvSpPr>
          <p:cNvPr id="43" name="object 20">
            <a:extLst>
              <a:ext uri="{FF2B5EF4-FFF2-40B4-BE49-F238E27FC236}">
                <a16:creationId xmlns:a16="http://schemas.microsoft.com/office/drawing/2014/main" id="{2664DA9A-A342-A881-3212-5FFBDBC84DB2}"/>
              </a:ext>
            </a:extLst>
          </p:cNvPr>
          <p:cNvSpPr/>
          <p:nvPr/>
        </p:nvSpPr>
        <p:spPr>
          <a:xfrm>
            <a:off x="7889454" y="4204688"/>
            <a:ext cx="538254" cy="2066651"/>
          </a:xfrm>
          <a:custGeom>
            <a:avLst/>
            <a:gdLst/>
            <a:ahLst/>
            <a:cxnLst/>
            <a:rect l="l" t="t" r="r" b="b"/>
            <a:pathLst>
              <a:path w="405765" h="1371600">
                <a:moveTo>
                  <a:pt x="337820" y="0"/>
                </a:moveTo>
                <a:lnTo>
                  <a:pt x="67564" y="0"/>
                </a:lnTo>
                <a:lnTo>
                  <a:pt x="41265" y="5306"/>
                </a:lnTo>
                <a:lnTo>
                  <a:pt x="19789" y="19780"/>
                </a:lnTo>
                <a:lnTo>
                  <a:pt x="5309" y="41255"/>
                </a:lnTo>
                <a:lnTo>
                  <a:pt x="0" y="67564"/>
                </a:lnTo>
                <a:lnTo>
                  <a:pt x="0" y="1304036"/>
                </a:lnTo>
                <a:lnTo>
                  <a:pt x="5309" y="1330344"/>
                </a:lnTo>
                <a:lnTo>
                  <a:pt x="19789" y="1351819"/>
                </a:lnTo>
                <a:lnTo>
                  <a:pt x="41265" y="1366293"/>
                </a:lnTo>
                <a:lnTo>
                  <a:pt x="67564" y="1371600"/>
                </a:lnTo>
                <a:lnTo>
                  <a:pt x="337820" y="1371600"/>
                </a:lnTo>
                <a:lnTo>
                  <a:pt x="364118" y="1366293"/>
                </a:lnTo>
                <a:lnTo>
                  <a:pt x="385594" y="1351819"/>
                </a:lnTo>
                <a:lnTo>
                  <a:pt x="400074" y="1330344"/>
                </a:lnTo>
                <a:lnTo>
                  <a:pt x="405384" y="1304036"/>
                </a:lnTo>
                <a:lnTo>
                  <a:pt x="405384" y="67564"/>
                </a:lnTo>
                <a:lnTo>
                  <a:pt x="400074" y="41255"/>
                </a:lnTo>
                <a:lnTo>
                  <a:pt x="385594" y="19780"/>
                </a:lnTo>
                <a:lnTo>
                  <a:pt x="364118" y="5306"/>
                </a:lnTo>
                <a:lnTo>
                  <a:pt x="337820" y="0"/>
                </a:lnTo>
                <a:close/>
              </a:path>
            </a:pathLst>
          </a:custGeom>
          <a:solidFill>
            <a:schemeClr val="accent5"/>
          </a:solidFill>
        </p:spPr>
        <p:txBody>
          <a:bodyPr wrap="square" lIns="0" tIns="0" rIns="0" bIns="0" rtlCol="0"/>
          <a:lstStyle/>
          <a:p>
            <a:endParaRPr/>
          </a:p>
        </p:txBody>
      </p:sp>
      <p:sp>
        <p:nvSpPr>
          <p:cNvPr id="44" name="object 20">
            <a:extLst>
              <a:ext uri="{FF2B5EF4-FFF2-40B4-BE49-F238E27FC236}">
                <a16:creationId xmlns:a16="http://schemas.microsoft.com/office/drawing/2014/main" id="{16C45335-6D55-4977-27A1-860709E4BDA2}"/>
              </a:ext>
            </a:extLst>
          </p:cNvPr>
          <p:cNvSpPr/>
          <p:nvPr/>
        </p:nvSpPr>
        <p:spPr>
          <a:xfrm>
            <a:off x="8984344" y="4217263"/>
            <a:ext cx="538254" cy="2066651"/>
          </a:xfrm>
          <a:custGeom>
            <a:avLst/>
            <a:gdLst/>
            <a:ahLst/>
            <a:cxnLst/>
            <a:rect l="l" t="t" r="r" b="b"/>
            <a:pathLst>
              <a:path w="405765" h="1371600">
                <a:moveTo>
                  <a:pt x="337820" y="0"/>
                </a:moveTo>
                <a:lnTo>
                  <a:pt x="67564" y="0"/>
                </a:lnTo>
                <a:lnTo>
                  <a:pt x="41265" y="5306"/>
                </a:lnTo>
                <a:lnTo>
                  <a:pt x="19789" y="19780"/>
                </a:lnTo>
                <a:lnTo>
                  <a:pt x="5309" y="41255"/>
                </a:lnTo>
                <a:lnTo>
                  <a:pt x="0" y="67564"/>
                </a:lnTo>
                <a:lnTo>
                  <a:pt x="0" y="1304036"/>
                </a:lnTo>
                <a:lnTo>
                  <a:pt x="5309" y="1330344"/>
                </a:lnTo>
                <a:lnTo>
                  <a:pt x="19789" y="1351819"/>
                </a:lnTo>
                <a:lnTo>
                  <a:pt x="41265" y="1366293"/>
                </a:lnTo>
                <a:lnTo>
                  <a:pt x="67564" y="1371600"/>
                </a:lnTo>
                <a:lnTo>
                  <a:pt x="337820" y="1371600"/>
                </a:lnTo>
                <a:lnTo>
                  <a:pt x="364118" y="1366293"/>
                </a:lnTo>
                <a:lnTo>
                  <a:pt x="385594" y="1351819"/>
                </a:lnTo>
                <a:lnTo>
                  <a:pt x="400074" y="1330344"/>
                </a:lnTo>
                <a:lnTo>
                  <a:pt x="405384" y="1304036"/>
                </a:lnTo>
                <a:lnTo>
                  <a:pt x="405384" y="67564"/>
                </a:lnTo>
                <a:lnTo>
                  <a:pt x="400074" y="41255"/>
                </a:lnTo>
                <a:lnTo>
                  <a:pt x="385594" y="19780"/>
                </a:lnTo>
                <a:lnTo>
                  <a:pt x="364118" y="5306"/>
                </a:lnTo>
                <a:lnTo>
                  <a:pt x="337820" y="0"/>
                </a:lnTo>
                <a:close/>
              </a:path>
            </a:pathLst>
          </a:custGeom>
          <a:solidFill>
            <a:srgbClr val="00B050"/>
          </a:solidFill>
        </p:spPr>
        <p:txBody>
          <a:bodyPr wrap="square" lIns="0" tIns="0" rIns="0" bIns="0" rtlCol="0"/>
          <a:lstStyle/>
          <a:p>
            <a:endParaRPr/>
          </a:p>
        </p:txBody>
      </p:sp>
      <p:sp>
        <p:nvSpPr>
          <p:cNvPr id="45" name="object 20">
            <a:extLst>
              <a:ext uri="{FF2B5EF4-FFF2-40B4-BE49-F238E27FC236}">
                <a16:creationId xmlns:a16="http://schemas.microsoft.com/office/drawing/2014/main" id="{3F48F1EE-049D-FDC3-98C8-E8CF7CCC6839}"/>
              </a:ext>
            </a:extLst>
          </p:cNvPr>
          <p:cNvSpPr/>
          <p:nvPr/>
        </p:nvSpPr>
        <p:spPr>
          <a:xfrm>
            <a:off x="9647234" y="4217263"/>
            <a:ext cx="538254" cy="2066651"/>
          </a:xfrm>
          <a:custGeom>
            <a:avLst/>
            <a:gdLst/>
            <a:ahLst/>
            <a:cxnLst/>
            <a:rect l="l" t="t" r="r" b="b"/>
            <a:pathLst>
              <a:path w="405765" h="1371600">
                <a:moveTo>
                  <a:pt x="337820" y="0"/>
                </a:moveTo>
                <a:lnTo>
                  <a:pt x="67564" y="0"/>
                </a:lnTo>
                <a:lnTo>
                  <a:pt x="41265" y="5306"/>
                </a:lnTo>
                <a:lnTo>
                  <a:pt x="19789" y="19780"/>
                </a:lnTo>
                <a:lnTo>
                  <a:pt x="5309" y="41255"/>
                </a:lnTo>
                <a:lnTo>
                  <a:pt x="0" y="67564"/>
                </a:lnTo>
                <a:lnTo>
                  <a:pt x="0" y="1304036"/>
                </a:lnTo>
                <a:lnTo>
                  <a:pt x="5309" y="1330344"/>
                </a:lnTo>
                <a:lnTo>
                  <a:pt x="19789" y="1351819"/>
                </a:lnTo>
                <a:lnTo>
                  <a:pt x="41265" y="1366293"/>
                </a:lnTo>
                <a:lnTo>
                  <a:pt x="67564" y="1371600"/>
                </a:lnTo>
                <a:lnTo>
                  <a:pt x="337820" y="1371600"/>
                </a:lnTo>
                <a:lnTo>
                  <a:pt x="364118" y="1366293"/>
                </a:lnTo>
                <a:lnTo>
                  <a:pt x="385594" y="1351819"/>
                </a:lnTo>
                <a:lnTo>
                  <a:pt x="400074" y="1330344"/>
                </a:lnTo>
                <a:lnTo>
                  <a:pt x="405384" y="1304036"/>
                </a:lnTo>
                <a:lnTo>
                  <a:pt x="405384" y="67564"/>
                </a:lnTo>
                <a:lnTo>
                  <a:pt x="400074" y="41255"/>
                </a:lnTo>
                <a:lnTo>
                  <a:pt x="385594" y="19780"/>
                </a:lnTo>
                <a:lnTo>
                  <a:pt x="364118" y="5306"/>
                </a:lnTo>
                <a:lnTo>
                  <a:pt x="337820" y="0"/>
                </a:lnTo>
                <a:close/>
              </a:path>
            </a:pathLst>
          </a:custGeom>
          <a:solidFill>
            <a:srgbClr val="00B050"/>
          </a:solidFill>
        </p:spPr>
        <p:txBody>
          <a:bodyPr wrap="square" lIns="0" tIns="0" rIns="0" bIns="0" rtlCol="0"/>
          <a:lstStyle/>
          <a:p>
            <a:endParaRPr/>
          </a:p>
        </p:txBody>
      </p:sp>
      <p:sp>
        <p:nvSpPr>
          <p:cNvPr id="46" name="object 20">
            <a:extLst>
              <a:ext uri="{FF2B5EF4-FFF2-40B4-BE49-F238E27FC236}">
                <a16:creationId xmlns:a16="http://schemas.microsoft.com/office/drawing/2014/main" id="{A9F3A6CA-F225-B8DC-ACA9-B79CBCD03E41}"/>
              </a:ext>
            </a:extLst>
          </p:cNvPr>
          <p:cNvSpPr/>
          <p:nvPr/>
        </p:nvSpPr>
        <p:spPr>
          <a:xfrm>
            <a:off x="10293352" y="4204687"/>
            <a:ext cx="538254" cy="2066651"/>
          </a:xfrm>
          <a:custGeom>
            <a:avLst/>
            <a:gdLst/>
            <a:ahLst/>
            <a:cxnLst/>
            <a:rect l="l" t="t" r="r" b="b"/>
            <a:pathLst>
              <a:path w="405765" h="1371600">
                <a:moveTo>
                  <a:pt x="337820" y="0"/>
                </a:moveTo>
                <a:lnTo>
                  <a:pt x="67564" y="0"/>
                </a:lnTo>
                <a:lnTo>
                  <a:pt x="41265" y="5306"/>
                </a:lnTo>
                <a:lnTo>
                  <a:pt x="19789" y="19780"/>
                </a:lnTo>
                <a:lnTo>
                  <a:pt x="5309" y="41255"/>
                </a:lnTo>
                <a:lnTo>
                  <a:pt x="0" y="67564"/>
                </a:lnTo>
                <a:lnTo>
                  <a:pt x="0" y="1304036"/>
                </a:lnTo>
                <a:lnTo>
                  <a:pt x="5309" y="1330344"/>
                </a:lnTo>
                <a:lnTo>
                  <a:pt x="19789" y="1351819"/>
                </a:lnTo>
                <a:lnTo>
                  <a:pt x="41265" y="1366293"/>
                </a:lnTo>
                <a:lnTo>
                  <a:pt x="67564" y="1371600"/>
                </a:lnTo>
                <a:lnTo>
                  <a:pt x="337820" y="1371600"/>
                </a:lnTo>
                <a:lnTo>
                  <a:pt x="364118" y="1366293"/>
                </a:lnTo>
                <a:lnTo>
                  <a:pt x="385594" y="1351819"/>
                </a:lnTo>
                <a:lnTo>
                  <a:pt x="400074" y="1330344"/>
                </a:lnTo>
                <a:lnTo>
                  <a:pt x="405384" y="1304036"/>
                </a:lnTo>
                <a:lnTo>
                  <a:pt x="405384" y="67564"/>
                </a:lnTo>
                <a:lnTo>
                  <a:pt x="400074" y="41255"/>
                </a:lnTo>
                <a:lnTo>
                  <a:pt x="385594" y="19780"/>
                </a:lnTo>
                <a:lnTo>
                  <a:pt x="364118" y="5306"/>
                </a:lnTo>
                <a:lnTo>
                  <a:pt x="337820" y="0"/>
                </a:lnTo>
                <a:close/>
              </a:path>
            </a:pathLst>
          </a:custGeom>
          <a:solidFill>
            <a:srgbClr val="00B050"/>
          </a:solidFill>
        </p:spPr>
        <p:txBody>
          <a:bodyPr wrap="square" lIns="0" tIns="0" rIns="0" bIns="0" rtlCol="0"/>
          <a:lstStyle/>
          <a:p>
            <a:endParaRPr/>
          </a:p>
        </p:txBody>
      </p:sp>
      <p:grpSp>
        <p:nvGrpSpPr>
          <p:cNvPr id="47" name="object 19">
            <a:extLst>
              <a:ext uri="{FF2B5EF4-FFF2-40B4-BE49-F238E27FC236}">
                <a16:creationId xmlns:a16="http://schemas.microsoft.com/office/drawing/2014/main" id="{C72512F4-F8B2-1A5E-D964-252A864FF2C6}"/>
              </a:ext>
            </a:extLst>
          </p:cNvPr>
          <p:cNvGrpSpPr/>
          <p:nvPr/>
        </p:nvGrpSpPr>
        <p:grpSpPr>
          <a:xfrm>
            <a:off x="11392654" y="4202911"/>
            <a:ext cx="563524" cy="2095354"/>
            <a:chOff x="260984" y="2895980"/>
            <a:chExt cx="424815" cy="1390650"/>
          </a:xfrm>
        </p:grpSpPr>
        <p:sp>
          <p:nvSpPr>
            <p:cNvPr id="48" name="object 20">
              <a:extLst>
                <a:ext uri="{FF2B5EF4-FFF2-40B4-BE49-F238E27FC236}">
                  <a16:creationId xmlns:a16="http://schemas.microsoft.com/office/drawing/2014/main" id="{01F903B0-93C4-FD3B-BE14-10BC2662437F}"/>
                </a:ext>
              </a:extLst>
            </p:cNvPr>
            <p:cNvSpPr/>
            <p:nvPr/>
          </p:nvSpPr>
          <p:spPr>
            <a:xfrm>
              <a:off x="270509" y="2905505"/>
              <a:ext cx="405765" cy="1371600"/>
            </a:xfrm>
            <a:custGeom>
              <a:avLst/>
              <a:gdLst/>
              <a:ahLst/>
              <a:cxnLst/>
              <a:rect l="l" t="t" r="r" b="b"/>
              <a:pathLst>
                <a:path w="405765" h="1371600">
                  <a:moveTo>
                    <a:pt x="337820" y="0"/>
                  </a:moveTo>
                  <a:lnTo>
                    <a:pt x="67564" y="0"/>
                  </a:lnTo>
                  <a:lnTo>
                    <a:pt x="41265" y="5306"/>
                  </a:lnTo>
                  <a:lnTo>
                    <a:pt x="19789" y="19780"/>
                  </a:lnTo>
                  <a:lnTo>
                    <a:pt x="5309" y="41255"/>
                  </a:lnTo>
                  <a:lnTo>
                    <a:pt x="0" y="67564"/>
                  </a:lnTo>
                  <a:lnTo>
                    <a:pt x="0" y="1304036"/>
                  </a:lnTo>
                  <a:lnTo>
                    <a:pt x="5309" y="1330344"/>
                  </a:lnTo>
                  <a:lnTo>
                    <a:pt x="19789" y="1351819"/>
                  </a:lnTo>
                  <a:lnTo>
                    <a:pt x="41265" y="1366293"/>
                  </a:lnTo>
                  <a:lnTo>
                    <a:pt x="67564" y="1371600"/>
                  </a:lnTo>
                  <a:lnTo>
                    <a:pt x="337820" y="1371600"/>
                  </a:lnTo>
                  <a:lnTo>
                    <a:pt x="364118" y="1366293"/>
                  </a:lnTo>
                  <a:lnTo>
                    <a:pt x="385594" y="1351819"/>
                  </a:lnTo>
                  <a:lnTo>
                    <a:pt x="400074" y="1330344"/>
                  </a:lnTo>
                  <a:lnTo>
                    <a:pt x="405384" y="1304036"/>
                  </a:lnTo>
                  <a:lnTo>
                    <a:pt x="405384" y="67564"/>
                  </a:lnTo>
                  <a:lnTo>
                    <a:pt x="400074" y="41255"/>
                  </a:lnTo>
                  <a:lnTo>
                    <a:pt x="385594" y="19780"/>
                  </a:lnTo>
                  <a:lnTo>
                    <a:pt x="364118" y="5306"/>
                  </a:lnTo>
                  <a:lnTo>
                    <a:pt x="337820" y="0"/>
                  </a:lnTo>
                  <a:close/>
                </a:path>
              </a:pathLst>
            </a:custGeom>
            <a:solidFill>
              <a:srgbClr val="006FC0"/>
            </a:solidFill>
          </p:spPr>
          <p:txBody>
            <a:bodyPr wrap="square" lIns="0" tIns="0" rIns="0" bIns="0" rtlCol="0"/>
            <a:lstStyle/>
            <a:p>
              <a:endParaRPr/>
            </a:p>
          </p:txBody>
        </p:sp>
        <p:sp>
          <p:nvSpPr>
            <p:cNvPr id="49" name="object 21">
              <a:extLst>
                <a:ext uri="{FF2B5EF4-FFF2-40B4-BE49-F238E27FC236}">
                  <a16:creationId xmlns:a16="http://schemas.microsoft.com/office/drawing/2014/main" id="{4B31219B-EEE2-9905-459F-D89E1BF3E403}"/>
                </a:ext>
              </a:extLst>
            </p:cNvPr>
            <p:cNvSpPr/>
            <p:nvPr/>
          </p:nvSpPr>
          <p:spPr>
            <a:xfrm>
              <a:off x="270509" y="2905505"/>
              <a:ext cx="405765" cy="1371600"/>
            </a:xfrm>
            <a:custGeom>
              <a:avLst/>
              <a:gdLst/>
              <a:ahLst/>
              <a:cxnLst/>
              <a:rect l="l" t="t" r="r" b="b"/>
              <a:pathLst>
                <a:path w="405765" h="1371600">
                  <a:moveTo>
                    <a:pt x="0" y="67564"/>
                  </a:moveTo>
                  <a:lnTo>
                    <a:pt x="5309" y="41255"/>
                  </a:lnTo>
                  <a:lnTo>
                    <a:pt x="19789" y="19780"/>
                  </a:lnTo>
                  <a:lnTo>
                    <a:pt x="41265" y="5306"/>
                  </a:lnTo>
                  <a:lnTo>
                    <a:pt x="67564" y="0"/>
                  </a:lnTo>
                  <a:lnTo>
                    <a:pt x="337820" y="0"/>
                  </a:lnTo>
                  <a:lnTo>
                    <a:pt x="364118" y="5306"/>
                  </a:lnTo>
                  <a:lnTo>
                    <a:pt x="385594" y="19780"/>
                  </a:lnTo>
                  <a:lnTo>
                    <a:pt x="400074" y="41255"/>
                  </a:lnTo>
                  <a:lnTo>
                    <a:pt x="405384" y="67564"/>
                  </a:lnTo>
                  <a:lnTo>
                    <a:pt x="405384" y="1304036"/>
                  </a:lnTo>
                  <a:lnTo>
                    <a:pt x="400074" y="1330344"/>
                  </a:lnTo>
                  <a:lnTo>
                    <a:pt x="385594" y="1351819"/>
                  </a:lnTo>
                  <a:lnTo>
                    <a:pt x="364118" y="1366293"/>
                  </a:lnTo>
                  <a:lnTo>
                    <a:pt x="337820" y="1371600"/>
                  </a:lnTo>
                  <a:lnTo>
                    <a:pt x="67564" y="1371600"/>
                  </a:lnTo>
                  <a:lnTo>
                    <a:pt x="41265" y="1366293"/>
                  </a:lnTo>
                  <a:lnTo>
                    <a:pt x="19789" y="1351819"/>
                  </a:lnTo>
                  <a:lnTo>
                    <a:pt x="5309" y="1330344"/>
                  </a:lnTo>
                  <a:lnTo>
                    <a:pt x="0" y="1304036"/>
                  </a:lnTo>
                  <a:lnTo>
                    <a:pt x="0" y="67564"/>
                  </a:lnTo>
                  <a:close/>
                </a:path>
              </a:pathLst>
            </a:custGeom>
            <a:ln w="19050">
              <a:solidFill>
                <a:srgbClr val="000000"/>
              </a:solidFill>
            </a:ln>
          </p:spPr>
          <p:txBody>
            <a:bodyPr wrap="square" lIns="0" tIns="0" rIns="0" bIns="0" rtlCol="0"/>
            <a:lstStyle/>
            <a:p>
              <a:endParaRPr/>
            </a:p>
          </p:txBody>
        </p:sp>
      </p:grpSp>
      <p:cxnSp>
        <p:nvCxnSpPr>
          <p:cNvPr id="51" name="Straight Arrow Connector 50">
            <a:extLst>
              <a:ext uri="{FF2B5EF4-FFF2-40B4-BE49-F238E27FC236}">
                <a16:creationId xmlns:a16="http://schemas.microsoft.com/office/drawing/2014/main" id="{30326A7F-4A98-0B97-1E89-74049C07DF46}"/>
              </a:ext>
            </a:extLst>
          </p:cNvPr>
          <p:cNvCxnSpPr>
            <a:cxnSpLocks/>
          </p:cNvCxnSpPr>
          <p:nvPr/>
        </p:nvCxnSpPr>
        <p:spPr>
          <a:xfrm flipV="1">
            <a:off x="3689684" y="5092973"/>
            <a:ext cx="472907" cy="156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A07C5C1C-DA03-EFE4-2600-07FC01FE160D}"/>
              </a:ext>
            </a:extLst>
          </p:cNvPr>
          <p:cNvCxnSpPr>
            <a:cxnSpLocks/>
          </p:cNvCxnSpPr>
          <p:nvPr/>
        </p:nvCxnSpPr>
        <p:spPr>
          <a:xfrm>
            <a:off x="5990092" y="5092973"/>
            <a:ext cx="6059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1CE3B865-4CD7-37FB-A04C-5288C794427E}"/>
              </a:ext>
            </a:extLst>
          </p:cNvPr>
          <p:cNvCxnSpPr>
            <a:cxnSpLocks/>
          </p:cNvCxnSpPr>
          <p:nvPr/>
        </p:nvCxnSpPr>
        <p:spPr>
          <a:xfrm>
            <a:off x="8452738" y="5092973"/>
            <a:ext cx="54957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73AE7631-9849-F9FD-13EB-660CECFA2A9A}"/>
              </a:ext>
            </a:extLst>
          </p:cNvPr>
          <p:cNvCxnSpPr>
            <a:cxnSpLocks/>
          </p:cNvCxnSpPr>
          <p:nvPr/>
        </p:nvCxnSpPr>
        <p:spPr>
          <a:xfrm>
            <a:off x="10778142" y="5108620"/>
            <a:ext cx="6494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F53AA6AB-BD39-AD4C-294A-0BCCF9F33803}"/>
              </a:ext>
            </a:extLst>
          </p:cNvPr>
          <p:cNvCxnSpPr>
            <a:cxnSpLocks/>
          </p:cNvCxnSpPr>
          <p:nvPr/>
        </p:nvCxnSpPr>
        <p:spPr>
          <a:xfrm>
            <a:off x="699064" y="5157222"/>
            <a:ext cx="2340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object 20">
            <a:extLst>
              <a:ext uri="{FF2B5EF4-FFF2-40B4-BE49-F238E27FC236}">
                <a16:creationId xmlns:a16="http://schemas.microsoft.com/office/drawing/2014/main" id="{4777D155-20A5-011D-0EAC-EE7C83B4255A}"/>
              </a:ext>
            </a:extLst>
          </p:cNvPr>
          <p:cNvSpPr/>
          <p:nvPr/>
        </p:nvSpPr>
        <p:spPr>
          <a:xfrm>
            <a:off x="1902463" y="4217267"/>
            <a:ext cx="538254" cy="2066651"/>
          </a:xfrm>
          <a:custGeom>
            <a:avLst/>
            <a:gdLst/>
            <a:ahLst/>
            <a:cxnLst/>
            <a:rect l="l" t="t" r="r" b="b"/>
            <a:pathLst>
              <a:path w="405765" h="1371600">
                <a:moveTo>
                  <a:pt x="337820" y="0"/>
                </a:moveTo>
                <a:lnTo>
                  <a:pt x="67564" y="0"/>
                </a:lnTo>
                <a:lnTo>
                  <a:pt x="41265" y="5306"/>
                </a:lnTo>
                <a:lnTo>
                  <a:pt x="19789" y="19780"/>
                </a:lnTo>
                <a:lnTo>
                  <a:pt x="5309" y="41255"/>
                </a:lnTo>
                <a:lnTo>
                  <a:pt x="0" y="67564"/>
                </a:lnTo>
                <a:lnTo>
                  <a:pt x="0" y="1304036"/>
                </a:lnTo>
                <a:lnTo>
                  <a:pt x="5309" y="1330344"/>
                </a:lnTo>
                <a:lnTo>
                  <a:pt x="19789" y="1351819"/>
                </a:lnTo>
                <a:lnTo>
                  <a:pt x="41265" y="1366293"/>
                </a:lnTo>
                <a:lnTo>
                  <a:pt x="67564" y="1371600"/>
                </a:lnTo>
                <a:lnTo>
                  <a:pt x="337820" y="1371600"/>
                </a:lnTo>
                <a:lnTo>
                  <a:pt x="364118" y="1366293"/>
                </a:lnTo>
                <a:lnTo>
                  <a:pt x="385594" y="1351819"/>
                </a:lnTo>
                <a:lnTo>
                  <a:pt x="400074" y="1330344"/>
                </a:lnTo>
                <a:lnTo>
                  <a:pt x="405384" y="1304036"/>
                </a:lnTo>
                <a:lnTo>
                  <a:pt x="405384" y="67564"/>
                </a:lnTo>
                <a:lnTo>
                  <a:pt x="400074" y="41255"/>
                </a:lnTo>
                <a:lnTo>
                  <a:pt x="385594" y="19780"/>
                </a:lnTo>
                <a:lnTo>
                  <a:pt x="364118" y="5306"/>
                </a:lnTo>
                <a:lnTo>
                  <a:pt x="337820" y="0"/>
                </a:lnTo>
                <a:close/>
              </a:path>
            </a:pathLst>
          </a:custGeom>
          <a:solidFill>
            <a:schemeClr val="accent1">
              <a:lumMod val="40000"/>
              <a:lumOff val="60000"/>
            </a:schemeClr>
          </a:solidFill>
        </p:spPr>
        <p:txBody>
          <a:bodyPr wrap="square" lIns="0" tIns="0" rIns="0" bIns="0" rtlCol="0"/>
          <a:lstStyle/>
          <a:p>
            <a:endParaRPr dirty="0"/>
          </a:p>
        </p:txBody>
      </p:sp>
      <p:sp>
        <p:nvSpPr>
          <p:cNvPr id="69" name="object 20">
            <a:extLst>
              <a:ext uri="{FF2B5EF4-FFF2-40B4-BE49-F238E27FC236}">
                <a16:creationId xmlns:a16="http://schemas.microsoft.com/office/drawing/2014/main" id="{6CCBAF1E-3563-BB8D-262B-13D6FEAB71F1}"/>
              </a:ext>
            </a:extLst>
          </p:cNvPr>
          <p:cNvSpPr/>
          <p:nvPr/>
        </p:nvSpPr>
        <p:spPr>
          <a:xfrm>
            <a:off x="2523308" y="4217267"/>
            <a:ext cx="538254" cy="2066651"/>
          </a:xfrm>
          <a:custGeom>
            <a:avLst/>
            <a:gdLst/>
            <a:ahLst/>
            <a:cxnLst/>
            <a:rect l="l" t="t" r="r" b="b"/>
            <a:pathLst>
              <a:path w="405765" h="1371600">
                <a:moveTo>
                  <a:pt x="337820" y="0"/>
                </a:moveTo>
                <a:lnTo>
                  <a:pt x="67564" y="0"/>
                </a:lnTo>
                <a:lnTo>
                  <a:pt x="41265" y="5306"/>
                </a:lnTo>
                <a:lnTo>
                  <a:pt x="19789" y="19780"/>
                </a:lnTo>
                <a:lnTo>
                  <a:pt x="5309" y="41255"/>
                </a:lnTo>
                <a:lnTo>
                  <a:pt x="0" y="67564"/>
                </a:lnTo>
                <a:lnTo>
                  <a:pt x="0" y="1304036"/>
                </a:lnTo>
                <a:lnTo>
                  <a:pt x="5309" y="1330344"/>
                </a:lnTo>
                <a:lnTo>
                  <a:pt x="19789" y="1351819"/>
                </a:lnTo>
                <a:lnTo>
                  <a:pt x="41265" y="1366293"/>
                </a:lnTo>
                <a:lnTo>
                  <a:pt x="67564" y="1371600"/>
                </a:lnTo>
                <a:lnTo>
                  <a:pt x="337820" y="1371600"/>
                </a:lnTo>
                <a:lnTo>
                  <a:pt x="364118" y="1366293"/>
                </a:lnTo>
                <a:lnTo>
                  <a:pt x="385594" y="1351819"/>
                </a:lnTo>
                <a:lnTo>
                  <a:pt x="400074" y="1330344"/>
                </a:lnTo>
                <a:lnTo>
                  <a:pt x="405384" y="1304036"/>
                </a:lnTo>
                <a:lnTo>
                  <a:pt x="405384" y="67564"/>
                </a:lnTo>
                <a:lnTo>
                  <a:pt x="400074" y="41255"/>
                </a:lnTo>
                <a:lnTo>
                  <a:pt x="385594" y="19780"/>
                </a:lnTo>
                <a:lnTo>
                  <a:pt x="364118" y="5306"/>
                </a:lnTo>
                <a:lnTo>
                  <a:pt x="337820" y="0"/>
                </a:lnTo>
                <a:close/>
              </a:path>
            </a:pathLst>
          </a:custGeom>
          <a:solidFill>
            <a:schemeClr val="accent1">
              <a:lumMod val="40000"/>
              <a:lumOff val="60000"/>
            </a:schemeClr>
          </a:solidFill>
        </p:spPr>
        <p:txBody>
          <a:bodyPr wrap="square" lIns="0" tIns="0" rIns="0" bIns="0" rtlCol="0"/>
          <a:lstStyle/>
          <a:p>
            <a:endParaRPr/>
          </a:p>
        </p:txBody>
      </p:sp>
      <p:sp>
        <p:nvSpPr>
          <p:cNvPr id="70" name="object 20">
            <a:extLst>
              <a:ext uri="{FF2B5EF4-FFF2-40B4-BE49-F238E27FC236}">
                <a16:creationId xmlns:a16="http://schemas.microsoft.com/office/drawing/2014/main" id="{E53AE885-3CFE-5535-878B-F235668A7773}"/>
              </a:ext>
            </a:extLst>
          </p:cNvPr>
          <p:cNvSpPr/>
          <p:nvPr/>
        </p:nvSpPr>
        <p:spPr>
          <a:xfrm>
            <a:off x="3143584" y="4217266"/>
            <a:ext cx="538254" cy="2066651"/>
          </a:xfrm>
          <a:custGeom>
            <a:avLst/>
            <a:gdLst/>
            <a:ahLst/>
            <a:cxnLst/>
            <a:rect l="l" t="t" r="r" b="b"/>
            <a:pathLst>
              <a:path w="405765" h="1371600">
                <a:moveTo>
                  <a:pt x="337820" y="0"/>
                </a:moveTo>
                <a:lnTo>
                  <a:pt x="67564" y="0"/>
                </a:lnTo>
                <a:lnTo>
                  <a:pt x="41265" y="5306"/>
                </a:lnTo>
                <a:lnTo>
                  <a:pt x="19789" y="19780"/>
                </a:lnTo>
                <a:lnTo>
                  <a:pt x="5309" y="41255"/>
                </a:lnTo>
                <a:lnTo>
                  <a:pt x="0" y="67564"/>
                </a:lnTo>
                <a:lnTo>
                  <a:pt x="0" y="1304036"/>
                </a:lnTo>
                <a:lnTo>
                  <a:pt x="5309" y="1330344"/>
                </a:lnTo>
                <a:lnTo>
                  <a:pt x="19789" y="1351819"/>
                </a:lnTo>
                <a:lnTo>
                  <a:pt x="41265" y="1366293"/>
                </a:lnTo>
                <a:lnTo>
                  <a:pt x="67564" y="1371600"/>
                </a:lnTo>
                <a:lnTo>
                  <a:pt x="337820" y="1371600"/>
                </a:lnTo>
                <a:lnTo>
                  <a:pt x="364118" y="1366293"/>
                </a:lnTo>
                <a:lnTo>
                  <a:pt x="385594" y="1351819"/>
                </a:lnTo>
                <a:lnTo>
                  <a:pt x="400074" y="1330344"/>
                </a:lnTo>
                <a:lnTo>
                  <a:pt x="405384" y="1304036"/>
                </a:lnTo>
                <a:lnTo>
                  <a:pt x="405384" y="67564"/>
                </a:lnTo>
                <a:lnTo>
                  <a:pt x="400074" y="41255"/>
                </a:lnTo>
                <a:lnTo>
                  <a:pt x="385594" y="19780"/>
                </a:lnTo>
                <a:lnTo>
                  <a:pt x="364118" y="5306"/>
                </a:lnTo>
                <a:lnTo>
                  <a:pt x="337820" y="0"/>
                </a:lnTo>
                <a:close/>
              </a:path>
            </a:pathLst>
          </a:custGeom>
          <a:solidFill>
            <a:schemeClr val="accent1">
              <a:lumMod val="40000"/>
              <a:lumOff val="60000"/>
            </a:schemeClr>
          </a:solidFill>
        </p:spPr>
        <p:txBody>
          <a:bodyPr wrap="square" lIns="0" tIns="0" rIns="0" bIns="0" rtlCol="0"/>
          <a:lstStyle/>
          <a:p>
            <a:endParaRPr/>
          </a:p>
        </p:txBody>
      </p:sp>
      <p:sp>
        <p:nvSpPr>
          <p:cNvPr id="71" name="Arrow: Curved Down 70">
            <a:extLst>
              <a:ext uri="{FF2B5EF4-FFF2-40B4-BE49-F238E27FC236}">
                <a16:creationId xmlns:a16="http://schemas.microsoft.com/office/drawing/2014/main" id="{E2F2B152-766B-8E95-DD7F-C59EE9E2DBC8}"/>
              </a:ext>
            </a:extLst>
          </p:cNvPr>
          <p:cNvSpPr/>
          <p:nvPr/>
        </p:nvSpPr>
        <p:spPr>
          <a:xfrm>
            <a:off x="2151540" y="3653413"/>
            <a:ext cx="909516" cy="528955"/>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sp>
        <p:nvSpPr>
          <p:cNvPr id="72" name="Arrow: Curved Down 71">
            <a:extLst>
              <a:ext uri="{FF2B5EF4-FFF2-40B4-BE49-F238E27FC236}">
                <a16:creationId xmlns:a16="http://schemas.microsoft.com/office/drawing/2014/main" id="{FB49AE3B-E622-5AA8-3CD8-976E0AAC32D1}"/>
              </a:ext>
            </a:extLst>
          </p:cNvPr>
          <p:cNvSpPr/>
          <p:nvPr/>
        </p:nvSpPr>
        <p:spPr>
          <a:xfrm>
            <a:off x="3458855" y="3684152"/>
            <a:ext cx="965845" cy="528955"/>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73" name="Arrow: Curved Down 72">
            <a:extLst>
              <a:ext uri="{FF2B5EF4-FFF2-40B4-BE49-F238E27FC236}">
                <a16:creationId xmlns:a16="http://schemas.microsoft.com/office/drawing/2014/main" id="{809997F2-5881-F355-0D95-AC650CC866E0}"/>
              </a:ext>
            </a:extLst>
          </p:cNvPr>
          <p:cNvSpPr/>
          <p:nvPr/>
        </p:nvSpPr>
        <p:spPr>
          <a:xfrm>
            <a:off x="4917017" y="3671555"/>
            <a:ext cx="965845" cy="528955"/>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74" name="Arrow: Curved Down 73">
            <a:extLst>
              <a:ext uri="{FF2B5EF4-FFF2-40B4-BE49-F238E27FC236}">
                <a16:creationId xmlns:a16="http://schemas.microsoft.com/office/drawing/2014/main" id="{3BB93490-F318-1FAC-87C0-48E0B6957BFF}"/>
              </a:ext>
            </a:extLst>
          </p:cNvPr>
          <p:cNvSpPr/>
          <p:nvPr/>
        </p:nvSpPr>
        <p:spPr>
          <a:xfrm>
            <a:off x="5936826" y="3664591"/>
            <a:ext cx="965845" cy="528955"/>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75" name="Arrow: Curved Down 74">
            <a:extLst>
              <a:ext uri="{FF2B5EF4-FFF2-40B4-BE49-F238E27FC236}">
                <a16:creationId xmlns:a16="http://schemas.microsoft.com/office/drawing/2014/main" id="{D7B24A23-9803-EF6E-C5EE-0BD7CC09907C}"/>
              </a:ext>
            </a:extLst>
          </p:cNvPr>
          <p:cNvSpPr/>
          <p:nvPr/>
        </p:nvSpPr>
        <p:spPr>
          <a:xfrm>
            <a:off x="7254117" y="3664590"/>
            <a:ext cx="965845" cy="528955"/>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76" name="Arrow: Curved Down 75">
            <a:extLst>
              <a:ext uri="{FF2B5EF4-FFF2-40B4-BE49-F238E27FC236}">
                <a16:creationId xmlns:a16="http://schemas.microsoft.com/office/drawing/2014/main" id="{11E27E53-515D-02EF-2358-4A3546AD90D5}"/>
              </a:ext>
            </a:extLst>
          </p:cNvPr>
          <p:cNvSpPr/>
          <p:nvPr/>
        </p:nvSpPr>
        <p:spPr>
          <a:xfrm>
            <a:off x="8343318" y="3631586"/>
            <a:ext cx="965845" cy="528955"/>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77" name="Arrow: Curved Down 76">
            <a:extLst>
              <a:ext uri="{FF2B5EF4-FFF2-40B4-BE49-F238E27FC236}">
                <a16:creationId xmlns:a16="http://schemas.microsoft.com/office/drawing/2014/main" id="{367AE2E6-DB1F-FF16-ADB5-1E3163D5E3AA}"/>
              </a:ext>
            </a:extLst>
          </p:cNvPr>
          <p:cNvSpPr/>
          <p:nvPr/>
        </p:nvSpPr>
        <p:spPr>
          <a:xfrm>
            <a:off x="10749810" y="3615673"/>
            <a:ext cx="965845" cy="528955"/>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78" name="object 5">
            <a:extLst>
              <a:ext uri="{FF2B5EF4-FFF2-40B4-BE49-F238E27FC236}">
                <a16:creationId xmlns:a16="http://schemas.microsoft.com/office/drawing/2014/main" id="{EDFF78E9-5039-ED5F-1F7B-B0B1A494BE3C}"/>
              </a:ext>
            </a:extLst>
          </p:cNvPr>
          <p:cNvSpPr txBox="1"/>
          <p:nvPr/>
        </p:nvSpPr>
        <p:spPr>
          <a:xfrm>
            <a:off x="1018100" y="4799244"/>
            <a:ext cx="362497" cy="1275349"/>
          </a:xfrm>
          <a:prstGeom prst="rect">
            <a:avLst/>
          </a:prstGeom>
        </p:spPr>
        <p:txBody>
          <a:bodyPr vert="horz" wrap="square" lIns="0" tIns="13335" rIns="0" bIns="0" rtlCol="0">
            <a:spAutoFit/>
          </a:bodyPr>
          <a:lstStyle/>
          <a:p>
            <a:pPr algn="ctr">
              <a:lnSpc>
                <a:spcPct val="100000"/>
              </a:lnSpc>
              <a:spcBef>
                <a:spcPts val="105"/>
              </a:spcBef>
            </a:pPr>
            <a:r>
              <a:rPr lang="en-IN" sz="1100" spc="-90" dirty="0">
                <a:latin typeface="Verdana"/>
                <a:cs typeface="Verdana"/>
              </a:rPr>
              <a:t>7*7 </a:t>
            </a:r>
          </a:p>
          <a:p>
            <a:pPr algn="ctr">
              <a:lnSpc>
                <a:spcPct val="100000"/>
              </a:lnSpc>
              <a:spcBef>
                <a:spcPts val="105"/>
              </a:spcBef>
            </a:pPr>
            <a:r>
              <a:rPr lang="en-IN" sz="1100" spc="-90" dirty="0">
                <a:latin typeface="Verdana"/>
                <a:cs typeface="Verdana"/>
              </a:rPr>
              <a:t>C</a:t>
            </a:r>
          </a:p>
          <a:p>
            <a:pPr algn="ctr">
              <a:lnSpc>
                <a:spcPct val="100000"/>
              </a:lnSpc>
              <a:spcBef>
                <a:spcPts val="105"/>
              </a:spcBef>
            </a:pPr>
            <a:r>
              <a:rPr lang="en-IN" sz="1100" spc="-90" dirty="0">
                <a:latin typeface="Verdana"/>
                <a:cs typeface="Verdana"/>
              </a:rPr>
              <a:t>O</a:t>
            </a:r>
          </a:p>
          <a:p>
            <a:pPr algn="ctr">
              <a:lnSpc>
                <a:spcPct val="100000"/>
              </a:lnSpc>
              <a:spcBef>
                <a:spcPts val="105"/>
              </a:spcBef>
            </a:pPr>
            <a:r>
              <a:rPr lang="en-IN" sz="1100" spc="-90" dirty="0">
                <a:latin typeface="Verdana"/>
                <a:cs typeface="Verdana"/>
              </a:rPr>
              <a:t>N</a:t>
            </a:r>
          </a:p>
          <a:p>
            <a:pPr algn="ctr">
              <a:lnSpc>
                <a:spcPct val="100000"/>
              </a:lnSpc>
              <a:spcBef>
                <a:spcPts val="105"/>
              </a:spcBef>
            </a:pPr>
            <a:r>
              <a:rPr lang="en-IN" sz="1100" spc="-90" dirty="0">
                <a:latin typeface="Verdana"/>
                <a:cs typeface="Verdana"/>
              </a:rPr>
              <a:t>V</a:t>
            </a:r>
          </a:p>
          <a:p>
            <a:pPr algn="ctr">
              <a:lnSpc>
                <a:spcPct val="100000"/>
              </a:lnSpc>
              <a:spcBef>
                <a:spcPts val="105"/>
              </a:spcBef>
            </a:pPr>
            <a:r>
              <a:rPr lang="en-IN" sz="1100" spc="-90" dirty="0">
                <a:latin typeface="Verdana"/>
                <a:cs typeface="Verdana"/>
              </a:rPr>
              <a:t>64</a:t>
            </a:r>
          </a:p>
          <a:p>
            <a:pPr algn="ctr">
              <a:lnSpc>
                <a:spcPct val="100000"/>
              </a:lnSpc>
              <a:spcBef>
                <a:spcPts val="105"/>
              </a:spcBef>
            </a:pPr>
            <a:endParaRPr sz="1100" dirty="0">
              <a:latin typeface="Verdana"/>
              <a:cs typeface="Verdana"/>
            </a:endParaRPr>
          </a:p>
        </p:txBody>
      </p:sp>
      <p:sp>
        <p:nvSpPr>
          <p:cNvPr id="79" name="object 5">
            <a:extLst>
              <a:ext uri="{FF2B5EF4-FFF2-40B4-BE49-F238E27FC236}">
                <a16:creationId xmlns:a16="http://schemas.microsoft.com/office/drawing/2014/main" id="{34608C10-8E2B-FEA4-EC1B-9480EAC09407}"/>
              </a:ext>
            </a:extLst>
          </p:cNvPr>
          <p:cNvSpPr txBox="1"/>
          <p:nvPr/>
        </p:nvSpPr>
        <p:spPr>
          <a:xfrm>
            <a:off x="4257804" y="4785849"/>
            <a:ext cx="362497" cy="1275349"/>
          </a:xfrm>
          <a:prstGeom prst="rect">
            <a:avLst/>
          </a:prstGeom>
        </p:spPr>
        <p:txBody>
          <a:bodyPr vert="horz" wrap="square" lIns="0" tIns="13335" rIns="0" bIns="0" rtlCol="0">
            <a:spAutoFit/>
          </a:bodyPr>
          <a:lstStyle/>
          <a:p>
            <a:pPr algn="ctr">
              <a:lnSpc>
                <a:spcPct val="100000"/>
              </a:lnSpc>
              <a:spcBef>
                <a:spcPts val="105"/>
              </a:spcBef>
            </a:pPr>
            <a:r>
              <a:rPr lang="en-IN" sz="1100" spc="-90" dirty="0">
                <a:latin typeface="Verdana"/>
                <a:cs typeface="Verdana"/>
              </a:rPr>
              <a:t>1*1 </a:t>
            </a:r>
          </a:p>
          <a:p>
            <a:pPr algn="ctr">
              <a:lnSpc>
                <a:spcPct val="100000"/>
              </a:lnSpc>
              <a:spcBef>
                <a:spcPts val="105"/>
              </a:spcBef>
            </a:pPr>
            <a:r>
              <a:rPr lang="en-IN" sz="1100" spc="-90" dirty="0">
                <a:latin typeface="Verdana"/>
                <a:cs typeface="Verdana"/>
              </a:rPr>
              <a:t>C</a:t>
            </a:r>
          </a:p>
          <a:p>
            <a:pPr algn="ctr">
              <a:lnSpc>
                <a:spcPct val="100000"/>
              </a:lnSpc>
              <a:spcBef>
                <a:spcPts val="105"/>
              </a:spcBef>
            </a:pPr>
            <a:r>
              <a:rPr lang="en-IN" sz="1100" spc="-90" dirty="0">
                <a:latin typeface="Verdana"/>
                <a:cs typeface="Verdana"/>
              </a:rPr>
              <a:t>O</a:t>
            </a:r>
          </a:p>
          <a:p>
            <a:pPr algn="ctr">
              <a:lnSpc>
                <a:spcPct val="100000"/>
              </a:lnSpc>
              <a:spcBef>
                <a:spcPts val="105"/>
              </a:spcBef>
            </a:pPr>
            <a:r>
              <a:rPr lang="en-IN" sz="1100" spc="-90" dirty="0">
                <a:latin typeface="Verdana"/>
                <a:cs typeface="Verdana"/>
              </a:rPr>
              <a:t>N</a:t>
            </a:r>
          </a:p>
          <a:p>
            <a:pPr algn="ctr">
              <a:lnSpc>
                <a:spcPct val="100000"/>
              </a:lnSpc>
              <a:spcBef>
                <a:spcPts val="105"/>
              </a:spcBef>
            </a:pPr>
            <a:r>
              <a:rPr lang="en-IN" sz="1100" spc="-90" dirty="0">
                <a:latin typeface="Verdana"/>
                <a:cs typeface="Verdana"/>
              </a:rPr>
              <a:t>V</a:t>
            </a:r>
          </a:p>
          <a:p>
            <a:pPr algn="ctr">
              <a:lnSpc>
                <a:spcPct val="100000"/>
              </a:lnSpc>
              <a:spcBef>
                <a:spcPts val="105"/>
              </a:spcBef>
            </a:pPr>
            <a:r>
              <a:rPr lang="en-IN" sz="1100" spc="-90" dirty="0">
                <a:latin typeface="Verdana"/>
                <a:cs typeface="Verdana"/>
              </a:rPr>
              <a:t>256</a:t>
            </a:r>
          </a:p>
          <a:p>
            <a:pPr algn="ctr">
              <a:lnSpc>
                <a:spcPct val="100000"/>
              </a:lnSpc>
              <a:spcBef>
                <a:spcPts val="105"/>
              </a:spcBef>
            </a:pPr>
            <a:endParaRPr sz="1100" dirty="0">
              <a:latin typeface="Verdana"/>
              <a:cs typeface="Verdana"/>
            </a:endParaRPr>
          </a:p>
        </p:txBody>
      </p:sp>
      <p:sp>
        <p:nvSpPr>
          <p:cNvPr id="80" name="object 5">
            <a:extLst>
              <a:ext uri="{FF2B5EF4-FFF2-40B4-BE49-F238E27FC236}">
                <a16:creationId xmlns:a16="http://schemas.microsoft.com/office/drawing/2014/main" id="{5C715150-E535-A52D-C719-BDA2EE6AB010}"/>
              </a:ext>
            </a:extLst>
          </p:cNvPr>
          <p:cNvSpPr txBox="1"/>
          <p:nvPr/>
        </p:nvSpPr>
        <p:spPr>
          <a:xfrm>
            <a:off x="2601625" y="4799246"/>
            <a:ext cx="362497" cy="1275349"/>
          </a:xfrm>
          <a:prstGeom prst="rect">
            <a:avLst/>
          </a:prstGeom>
        </p:spPr>
        <p:txBody>
          <a:bodyPr vert="horz" wrap="square" lIns="0" tIns="13335" rIns="0" bIns="0" rtlCol="0">
            <a:spAutoFit/>
          </a:bodyPr>
          <a:lstStyle/>
          <a:p>
            <a:pPr algn="ctr">
              <a:lnSpc>
                <a:spcPct val="100000"/>
              </a:lnSpc>
              <a:spcBef>
                <a:spcPts val="105"/>
              </a:spcBef>
            </a:pPr>
            <a:r>
              <a:rPr lang="en-IN" sz="1100" spc="-90" dirty="0">
                <a:latin typeface="Verdana"/>
                <a:cs typeface="Verdana"/>
              </a:rPr>
              <a:t>3*3 </a:t>
            </a:r>
          </a:p>
          <a:p>
            <a:pPr algn="ctr">
              <a:lnSpc>
                <a:spcPct val="100000"/>
              </a:lnSpc>
              <a:spcBef>
                <a:spcPts val="105"/>
              </a:spcBef>
            </a:pPr>
            <a:r>
              <a:rPr lang="en-IN" sz="1100" spc="-90" dirty="0">
                <a:latin typeface="Verdana"/>
                <a:cs typeface="Verdana"/>
              </a:rPr>
              <a:t>C</a:t>
            </a:r>
          </a:p>
          <a:p>
            <a:pPr algn="ctr">
              <a:lnSpc>
                <a:spcPct val="100000"/>
              </a:lnSpc>
              <a:spcBef>
                <a:spcPts val="105"/>
              </a:spcBef>
            </a:pPr>
            <a:r>
              <a:rPr lang="en-IN" sz="1100" spc="-90" dirty="0">
                <a:latin typeface="Verdana"/>
                <a:cs typeface="Verdana"/>
              </a:rPr>
              <a:t>O</a:t>
            </a:r>
          </a:p>
          <a:p>
            <a:pPr algn="ctr">
              <a:lnSpc>
                <a:spcPct val="100000"/>
              </a:lnSpc>
              <a:spcBef>
                <a:spcPts val="105"/>
              </a:spcBef>
            </a:pPr>
            <a:r>
              <a:rPr lang="en-IN" sz="1100" spc="-90" dirty="0">
                <a:latin typeface="Verdana"/>
                <a:cs typeface="Verdana"/>
              </a:rPr>
              <a:t>N</a:t>
            </a:r>
          </a:p>
          <a:p>
            <a:pPr algn="ctr">
              <a:lnSpc>
                <a:spcPct val="100000"/>
              </a:lnSpc>
              <a:spcBef>
                <a:spcPts val="105"/>
              </a:spcBef>
            </a:pPr>
            <a:r>
              <a:rPr lang="en-IN" sz="1100" spc="-90" dirty="0">
                <a:latin typeface="Verdana"/>
                <a:cs typeface="Verdana"/>
              </a:rPr>
              <a:t>V</a:t>
            </a:r>
          </a:p>
          <a:p>
            <a:pPr algn="ctr">
              <a:lnSpc>
                <a:spcPct val="100000"/>
              </a:lnSpc>
              <a:spcBef>
                <a:spcPts val="105"/>
              </a:spcBef>
            </a:pPr>
            <a:r>
              <a:rPr lang="en-IN" sz="1100" spc="-90" dirty="0">
                <a:latin typeface="Verdana"/>
                <a:cs typeface="Verdana"/>
              </a:rPr>
              <a:t>128</a:t>
            </a:r>
          </a:p>
          <a:p>
            <a:pPr algn="ctr">
              <a:lnSpc>
                <a:spcPct val="100000"/>
              </a:lnSpc>
              <a:spcBef>
                <a:spcPts val="105"/>
              </a:spcBef>
            </a:pPr>
            <a:endParaRPr sz="1100" dirty="0">
              <a:latin typeface="Verdana"/>
              <a:cs typeface="Verdana"/>
            </a:endParaRPr>
          </a:p>
        </p:txBody>
      </p:sp>
      <p:sp>
        <p:nvSpPr>
          <p:cNvPr id="81" name="object 5">
            <a:extLst>
              <a:ext uri="{FF2B5EF4-FFF2-40B4-BE49-F238E27FC236}">
                <a16:creationId xmlns:a16="http://schemas.microsoft.com/office/drawing/2014/main" id="{E895B55A-7EF9-93CA-FA6E-54CC30CC385A}"/>
              </a:ext>
            </a:extLst>
          </p:cNvPr>
          <p:cNvSpPr txBox="1"/>
          <p:nvPr/>
        </p:nvSpPr>
        <p:spPr>
          <a:xfrm>
            <a:off x="3225846" y="4830050"/>
            <a:ext cx="362497" cy="1275349"/>
          </a:xfrm>
          <a:prstGeom prst="rect">
            <a:avLst/>
          </a:prstGeom>
        </p:spPr>
        <p:txBody>
          <a:bodyPr vert="horz" wrap="square" lIns="0" tIns="13335" rIns="0" bIns="0" rtlCol="0">
            <a:spAutoFit/>
          </a:bodyPr>
          <a:lstStyle/>
          <a:p>
            <a:pPr algn="ctr">
              <a:lnSpc>
                <a:spcPct val="100000"/>
              </a:lnSpc>
              <a:spcBef>
                <a:spcPts val="105"/>
              </a:spcBef>
            </a:pPr>
            <a:r>
              <a:rPr lang="en-IN" sz="1100" spc="-90" dirty="0">
                <a:latin typeface="Verdana"/>
                <a:cs typeface="Verdana"/>
              </a:rPr>
              <a:t>1*1 </a:t>
            </a:r>
          </a:p>
          <a:p>
            <a:pPr algn="ctr">
              <a:lnSpc>
                <a:spcPct val="100000"/>
              </a:lnSpc>
              <a:spcBef>
                <a:spcPts val="105"/>
              </a:spcBef>
            </a:pPr>
            <a:r>
              <a:rPr lang="en-IN" sz="1100" spc="-90" dirty="0">
                <a:latin typeface="Verdana"/>
                <a:cs typeface="Verdana"/>
              </a:rPr>
              <a:t>C</a:t>
            </a:r>
          </a:p>
          <a:p>
            <a:pPr algn="ctr">
              <a:lnSpc>
                <a:spcPct val="100000"/>
              </a:lnSpc>
              <a:spcBef>
                <a:spcPts val="105"/>
              </a:spcBef>
            </a:pPr>
            <a:r>
              <a:rPr lang="en-IN" sz="1100" spc="-90" dirty="0">
                <a:latin typeface="Verdana"/>
                <a:cs typeface="Verdana"/>
              </a:rPr>
              <a:t>O</a:t>
            </a:r>
          </a:p>
          <a:p>
            <a:pPr algn="ctr">
              <a:lnSpc>
                <a:spcPct val="100000"/>
              </a:lnSpc>
              <a:spcBef>
                <a:spcPts val="105"/>
              </a:spcBef>
            </a:pPr>
            <a:r>
              <a:rPr lang="en-IN" sz="1100" spc="-90" dirty="0">
                <a:latin typeface="Verdana"/>
                <a:cs typeface="Verdana"/>
              </a:rPr>
              <a:t>N</a:t>
            </a:r>
          </a:p>
          <a:p>
            <a:pPr algn="ctr">
              <a:lnSpc>
                <a:spcPct val="100000"/>
              </a:lnSpc>
              <a:spcBef>
                <a:spcPts val="105"/>
              </a:spcBef>
            </a:pPr>
            <a:r>
              <a:rPr lang="en-IN" sz="1100" spc="-90" dirty="0">
                <a:latin typeface="Verdana"/>
                <a:cs typeface="Verdana"/>
              </a:rPr>
              <a:t>V</a:t>
            </a:r>
          </a:p>
          <a:p>
            <a:pPr algn="ctr">
              <a:lnSpc>
                <a:spcPct val="100000"/>
              </a:lnSpc>
              <a:spcBef>
                <a:spcPts val="105"/>
              </a:spcBef>
            </a:pPr>
            <a:r>
              <a:rPr lang="en-IN" sz="1100" spc="-90" dirty="0">
                <a:latin typeface="Verdana"/>
                <a:cs typeface="Verdana"/>
              </a:rPr>
              <a:t>256</a:t>
            </a:r>
          </a:p>
          <a:p>
            <a:pPr algn="ctr">
              <a:lnSpc>
                <a:spcPct val="100000"/>
              </a:lnSpc>
              <a:spcBef>
                <a:spcPts val="105"/>
              </a:spcBef>
            </a:pPr>
            <a:endParaRPr sz="1100" dirty="0">
              <a:latin typeface="Verdana"/>
              <a:cs typeface="Verdana"/>
            </a:endParaRPr>
          </a:p>
        </p:txBody>
      </p:sp>
      <p:sp>
        <p:nvSpPr>
          <p:cNvPr id="82" name="object 5">
            <a:extLst>
              <a:ext uri="{FF2B5EF4-FFF2-40B4-BE49-F238E27FC236}">
                <a16:creationId xmlns:a16="http://schemas.microsoft.com/office/drawing/2014/main" id="{E001A2E0-6E35-CB0F-12B0-1B1FEBC23DCF}"/>
              </a:ext>
            </a:extLst>
          </p:cNvPr>
          <p:cNvSpPr txBox="1"/>
          <p:nvPr/>
        </p:nvSpPr>
        <p:spPr>
          <a:xfrm>
            <a:off x="2007409" y="4799245"/>
            <a:ext cx="362497" cy="1275349"/>
          </a:xfrm>
          <a:prstGeom prst="rect">
            <a:avLst/>
          </a:prstGeom>
        </p:spPr>
        <p:txBody>
          <a:bodyPr vert="horz" wrap="square" lIns="0" tIns="13335" rIns="0" bIns="0" rtlCol="0">
            <a:spAutoFit/>
          </a:bodyPr>
          <a:lstStyle/>
          <a:p>
            <a:pPr algn="ctr">
              <a:lnSpc>
                <a:spcPct val="100000"/>
              </a:lnSpc>
              <a:spcBef>
                <a:spcPts val="105"/>
              </a:spcBef>
            </a:pPr>
            <a:r>
              <a:rPr lang="en-IN" sz="1100" spc="-90" dirty="0">
                <a:latin typeface="Verdana"/>
                <a:cs typeface="Verdana"/>
              </a:rPr>
              <a:t>1*1 </a:t>
            </a:r>
          </a:p>
          <a:p>
            <a:pPr algn="ctr">
              <a:lnSpc>
                <a:spcPct val="100000"/>
              </a:lnSpc>
              <a:spcBef>
                <a:spcPts val="105"/>
              </a:spcBef>
            </a:pPr>
            <a:r>
              <a:rPr lang="en-IN" sz="1100" spc="-90" dirty="0">
                <a:latin typeface="Verdana"/>
                <a:cs typeface="Verdana"/>
              </a:rPr>
              <a:t>C</a:t>
            </a:r>
          </a:p>
          <a:p>
            <a:pPr algn="ctr">
              <a:lnSpc>
                <a:spcPct val="100000"/>
              </a:lnSpc>
              <a:spcBef>
                <a:spcPts val="105"/>
              </a:spcBef>
            </a:pPr>
            <a:r>
              <a:rPr lang="en-IN" sz="1100" spc="-90" dirty="0">
                <a:latin typeface="Verdana"/>
                <a:cs typeface="Verdana"/>
              </a:rPr>
              <a:t>O</a:t>
            </a:r>
          </a:p>
          <a:p>
            <a:pPr algn="ctr">
              <a:lnSpc>
                <a:spcPct val="100000"/>
              </a:lnSpc>
              <a:spcBef>
                <a:spcPts val="105"/>
              </a:spcBef>
            </a:pPr>
            <a:r>
              <a:rPr lang="en-IN" sz="1100" spc="-90" dirty="0">
                <a:latin typeface="Verdana"/>
                <a:cs typeface="Verdana"/>
              </a:rPr>
              <a:t>N</a:t>
            </a:r>
          </a:p>
          <a:p>
            <a:pPr algn="ctr">
              <a:lnSpc>
                <a:spcPct val="100000"/>
              </a:lnSpc>
              <a:spcBef>
                <a:spcPts val="105"/>
              </a:spcBef>
            </a:pPr>
            <a:r>
              <a:rPr lang="en-IN" sz="1100" spc="-90" dirty="0">
                <a:latin typeface="Verdana"/>
                <a:cs typeface="Verdana"/>
              </a:rPr>
              <a:t>V</a:t>
            </a:r>
          </a:p>
          <a:p>
            <a:pPr algn="ctr">
              <a:lnSpc>
                <a:spcPct val="100000"/>
              </a:lnSpc>
              <a:spcBef>
                <a:spcPts val="105"/>
              </a:spcBef>
            </a:pPr>
            <a:r>
              <a:rPr lang="en-IN" sz="1100" spc="-90" dirty="0">
                <a:latin typeface="Verdana"/>
                <a:cs typeface="Verdana"/>
              </a:rPr>
              <a:t>128</a:t>
            </a:r>
          </a:p>
          <a:p>
            <a:pPr algn="ctr">
              <a:lnSpc>
                <a:spcPct val="100000"/>
              </a:lnSpc>
              <a:spcBef>
                <a:spcPts val="105"/>
              </a:spcBef>
            </a:pPr>
            <a:endParaRPr sz="1100" dirty="0">
              <a:latin typeface="Verdana"/>
              <a:cs typeface="Verdana"/>
            </a:endParaRPr>
          </a:p>
        </p:txBody>
      </p:sp>
      <p:sp>
        <p:nvSpPr>
          <p:cNvPr id="83" name="object 5">
            <a:extLst>
              <a:ext uri="{FF2B5EF4-FFF2-40B4-BE49-F238E27FC236}">
                <a16:creationId xmlns:a16="http://schemas.microsoft.com/office/drawing/2014/main" id="{41AD47BB-0765-7C58-B35D-E7E01456D7E5}"/>
              </a:ext>
            </a:extLst>
          </p:cNvPr>
          <p:cNvSpPr txBox="1"/>
          <p:nvPr/>
        </p:nvSpPr>
        <p:spPr>
          <a:xfrm>
            <a:off x="4924488" y="4775652"/>
            <a:ext cx="362497" cy="1093248"/>
          </a:xfrm>
          <a:prstGeom prst="rect">
            <a:avLst/>
          </a:prstGeom>
        </p:spPr>
        <p:txBody>
          <a:bodyPr vert="horz" wrap="square" lIns="0" tIns="13335" rIns="0" bIns="0" rtlCol="0">
            <a:spAutoFit/>
          </a:bodyPr>
          <a:lstStyle/>
          <a:p>
            <a:pPr algn="ctr">
              <a:lnSpc>
                <a:spcPct val="100000"/>
              </a:lnSpc>
              <a:spcBef>
                <a:spcPts val="105"/>
              </a:spcBef>
            </a:pPr>
            <a:r>
              <a:rPr lang="en-IN" sz="1100" spc="-90" dirty="0">
                <a:latin typeface="Verdana"/>
                <a:cs typeface="Verdana"/>
              </a:rPr>
              <a:t>3*3 </a:t>
            </a:r>
          </a:p>
          <a:p>
            <a:pPr algn="ctr">
              <a:lnSpc>
                <a:spcPct val="100000"/>
              </a:lnSpc>
              <a:spcBef>
                <a:spcPts val="105"/>
              </a:spcBef>
            </a:pPr>
            <a:r>
              <a:rPr lang="en-IN" sz="1100" spc="-90" dirty="0">
                <a:latin typeface="Verdana"/>
                <a:cs typeface="Verdana"/>
              </a:rPr>
              <a:t>C</a:t>
            </a:r>
          </a:p>
          <a:p>
            <a:pPr algn="ctr">
              <a:lnSpc>
                <a:spcPct val="100000"/>
              </a:lnSpc>
              <a:spcBef>
                <a:spcPts val="105"/>
              </a:spcBef>
            </a:pPr>
            <a:r>
              <a:rPr lang="en-IN" sz="1100" spc="-90" dirty="0">
                <a:latin typeface="Verdana"/>
                <a:cs typeface="Verdana"/>
              </a:rPr>
              <a:t>O</a:t>
            </a:r>
          </a:p>
          <a:p>
            <a:pPr algn="ctr">
              <a:lnSpc>
                <a:spcPct val="100000"/>
              </a:lnSpc>
              <a:spcBef>
                <a:spcPts val="105"/>
              </a:spcBef>
            </a:pPr>
            <a:r>
              <a:rPr lang="en-IN" sz="1100" spc="-90" dirty="0">
                <a:latin typeface="Verdana"/>
                <a:cs typeface="Verdana"/>
              </a:rPr>
              <a:t>N</a:t>
            </a:r>
          </a:p>
          <a:p>
            <a:pPr algn="ctr">
              <a:lnSpc>
                <a:spcPct val="100000"/>
              </a:lnSpc>
              <a:spcBef>
                <a:spcPts val="105"/>
              </a:spcBef>
            </a:pPr>
            <a:r>
              <a:rPr lang="en-IN" sz="1100" spc="-90" dirty="0">
                <a:latin typeface="Verdana"/>
                <a:cs typeface="Verdana"/>
              </a:rPr>
              <a:t>V</a:t>
            </a:r>
          </a:p>
          <a:p>
            <a:pPr algn="ctr">
              <a:lnSpc>
                <a:spcPct val="100000"/>
              </a:lnSpc>
              <a:spcBef>
                <a:spcPts val="105"/>
              </a:spcBef>
            </a:pPr>
            <a:r>
              <a:rPr lang="en-IN" sz="1100" spc="-90" dirty="0">
                <a:latin typeface="Verdana"/>
                <a:cs typeface="Verdana"/>
              </a:rPr>
              <a:t>256</a:t>
            </a:r>
          </a:p>
        </p:txBody>
      </p:sp>
      <p:sp>
        <p:nvSpPr>
          <p:cNvPr id="84" name="object 5">
            <a:extLst>
              <a:ext uri="{FF2B5EF4-FFF2-40B4-BE49-F238E27FC236}">
                <a16:creationId xmlns:a16="http://schemas.microsoft.com/office/drawing/2014/main" id="{CF285091-8363-8EE0-3340-DF82CB216F67}"/>
              </a:ext>
            </a:extLst>
          </p:cNvPr>
          <p:cNvSpPr txBox="1"/>
          <p:nvPr/>
        </p:nvSpPr>
        <p:spPr>
          <a:xfrm>
            <a:off x="5489817" y="4785849"/>
            <a:ext cx="400071" cy="1275349"/>
          </a:xfrm>
          <a:prstGeom prst="rect">
            <a:avLst/>
          </a:prstGeom>
        </p:spPr>
        <p:txBody>
          <a:bodyPr vert="horz" wrap="square" lIns="0" tIns="13335" rIns="0" bIns="0" rtlCol="0">
            <a:spAutoFit/>
          </a:bodyPr>
          <a:lstStyle/>
          <a:p>
            <a:pPr algn="ctr">
              <a:lnSpc>
                <a:spcPct val="100000"/>
              </a:lnSpc>
              <a:spcBef>
                <a:spcPts val="105"/>
              </a:spcBef>
            </a:pPr>
            <a:r>
              <a:rPr lang="en-IN" sz="1100" spc="-90" dirty="0">
                <a:latin typeface="Verdana"/>
                <a:cs typeface="Verdana"/>
              </a:rPr>
              <a:t>1*1 </a:t>
            </a:r>
          </a:p>
          <a:p>
            <a:pPr algn="ctr">
              <a:lnSpc>
                <a:spcPct val="100000"/>
              </a:lnSpc>
              <a:spcBef>
                <a:spcPts val="105"/>
              </a:spcBef>
            </a:pPr>
            <a:r>
              <a:rPr lang="en-IN" sz="1100" spc="-90" dirty="0">
                <a:latin typeface="Verdana"/>
                <a:cs typeface="Verdana"/>
              </a:rPr>
              <a:t>C</a:t>
            </a:r>
          </a:p>
          <a:p>
            <a:pPr algn="ctr">
              <a:lnSpc>
                <a:spcPct val="100000"/>
              </a:lnSpc>
              <a:spcBef>
                <a:spcPts val="105"/>
              </a:spcBef>
            </a:pPr>
            <a:r>
              <a:rPr lang="en-IN" sz="1100" spc="-90" dirty="0">
                <a:latin typeface="Verdana"/>
                <a:cs typeface="Verdana"/>
              </a:rPr>
              <a:t>O</a:t>
            </a:r>
          </a:p>
          <a:p>
            <a:pPr algn="ctr">
              <a:lnSpc>
                <a:spcPct val="100000"/>
              </a:lnSpc>
              <a:spcBef>
                <a:spcPts val="105"/>
              </a:spcBef>
            </a:pPr>
            <a:r>
              <a:rPr lang="en-IN" sz="1100" spc="-90" dirty="0">
                <a:latin typeface="Verdana"/>
                <a:cs typeface="Verdana"/>
              </a:rPr>
              <a:t>N</a:t>
            </a:r>
          </a:p>
          <a:p>
            <a:pPr algn="ctr">
              <a:lnSpc>
                <a:spcPct val="100000"/>
              </a:lnSpc>
              <a:spcBef>
                <a:spcPts val="105"/>
              </a:spcBef>
            </a:pPr>
            <a:r>
              <a:rPr lang="en-IN" sz="1100" spc="-90" dirty="0">
                <a:latin typeface="Verdana"/>
                <a:cs typeface="Verdana"/>
              </a:rPr>
              <a:t>V</a:t>
            </a:r>
          </a:p>
          <a:p>
            <a:pPr algn="ctr">
              <a:lnSpc>
                <a:spcPct val="100000"/>
              </a:lnSpc>
              <a:spcBef>
                <a:spcPts val="105"/>
              </a:spcBef>
            </a:pPr>
            <a:r>
              <a:rPr lang="en-IN" sz="1100" spc="-90" dirty="0">
                <a:latin typeface="Verdana"/>
                <a:cs typeface="Verdana"/>
              </a:rPr>
              <a:t>512</a:t>
            </a:r>
          </a:p>
          <a:p>
            <a:pPr algn="ctr">
              <a:lnSpc>
                <a:spcPct val="100000"/>
              </a:lnSpc>
              <a:spcBef>
                <a:spcPts val="105"/>
              </a:spcBef>
            </a:pPr>
            <a:endParaRPr sz="1100" dirty="0">
              <a:latin typeface="Verdana"/>
              <a:cs typeface="Verdana"/>
            </a:endParaRPr>
          </a:p>
        </p:txBody>
      </p:sp>
      <p:sp>
        <p:nvSpPr>
          <p:cNvPr id="85" name="object 5">
            <a:extLst>
              <a:ext uri="{FF2B5EF4-FFF2-40B4-BE49-F238E27FC236}">
                <a16:creationId xmlns:a16="http://schemas.microsoft.com/office/drawing/2014/main" id="{33DEA611-EEDC-24C0-A0BC-94BB5BC799FA}"/>
              </a:ext>
            </a:extLst>
          </p:cNvPr>
          <p:cNvSpPr txBox="1"/>
          <p:nvPr/>
        </p:nvSpPr>
        <p:spPr>
          <a:xfrm>
            <a:off x="6578912" y="4799244"/>
            <a:ext cx="362497" cy="1275349"/>
          </a:xfrm>
          <a:prstGeom prst="rect">
            <a:avLst/>
          </a:prstGeom>
        </p:spPr>
        <p:txBody>
          <a:bodyPr vert="horz" wrap="square" lIns="0" tIns="13335" rIns="0" bIns="0" rtlCol="0">
            <a:spAutoFit/>
          </a:bodyPr>
          <a:lstStyle/>
          <a:p>
            <a:pPr algn="ctr">
              <a:lnSpc>
                <a:spcPct val="100000"/>
              </a:lnSpc>
              <a:spcBef>
                <a:spcPts val="105"/>
              </a:spcBef>
            </a:pPr>
            <a:r>
              <a:rPr lang="en-IN" sz="1100" spc="-90" dirty="0">
                <a:latin typeface="Verdana"/>
                <a:cs typeface="Verdana"/>
              </a:rPr>
              <a:t>1*1</a:t>
            </a:r>
          </a:p>
          <a:p>
            <a:pPr algn="ctr">
              <a:lnSpc>
                <a:spcPct val="100000"/>
              </a:lnSpc>
              <a:spcBef>
                <a:spcPts val="105"/>
              </a:spcBef>
            </a:pPr>
            <a:r>
              <a:rPr lang="en-IN" sz="1100" spc="-90" dirty="0">
                <a:latin typeface="Verdana"/>
                <a:cs typeface="Verdana"/>
              </a:rPr>
              <a:t>C</a:t>
            </a:r>
          </a:p>
          <a:p>
            <a:pPr algn="ctr">
              <a:lnSpc>
                <a:spcPct val="100000"/>
              </a:lnSpc>
              <a:spcBef>
                <a:spcPts val="105"/>
              </a:spcBef>
            </a:pPr>
            <a:r>
              <a:rPr lang="en-IN" sz="1100" spc="-90" dirty="0">
                <a:latin typeface="Verdana"/>
                <a:cs typeface="Verdana"/>
              </a:rPr>
              <a:t>O</a:t>
            </a:r>
          </a:p>
          <a:p>
            <a:pPr algn="ctr">
              <a:lnSpc>
                <a:spcPct val="100000"/>
              </a:lnSpc>
              <a:spcBef>
                <a:spcPts val="105"/>
              </a:spcBef>
            </a:pPr>
            <a:r>
              <a:rPr lang="en-IN" sz="1100" spc="-90" dirty="0">
                <a:latin typeface="Verdana"/>
                <a:cs typeface="Verdana"/>
              </a:rPr>
              <a:t>N</a:t>
            </a:r>
          </a:p>
          <a:p>
            <a:pPr algn="ctr">
              <a:lnSpc>
                <a:spcPct val="100000"/>
              </a:lnSpc>
              <a:spcBef>
                <a:spcPts val="105"/>
              </a:spcBef>
            </a:pPr>
            <a:r>
              <a:rPr lang="en-IN" sz="1100" spc="-90" dirty="0">
                <a:latin typeface="Verdana"/>
                <a:cs typeface="Verdana"/>
              </a:rPr>
              <a:t>V</a:t>
            </a:r>
          </a:p>
          <a:p>
            <a:pPr algn="ctr">
              <a:lnSpc>
                <a:spcPct val="100000"/>
              </a:lnSpc>
              <a:spcBef>
                <a:spcPts val="105"/>
              </a:spcBef>
            </a:pPr>
            <a:r>
              <a:rPr lang="en-IN" sz="1100" spc="-90" dirty="0">
                <a:latin typeface="Verdana"/>
                <a:cs typeface="Verdana"/>
              </a:rPr>
              <a:t>512</a:t>
            </a:r>
          </a:p>
          <a:p>
            <a:pPr algn="ctr">
              <a:lnSpc>
                <a:spcPct val="100000"/>
              </a:lnSpc>
              <a:spcBef>
                <a:spcPts val="105"/>
              </a:spcBef>
            </a:pPr>
            <a:endParaRPr sz="1100" dirty="0">
              <a:latin typeface="Verdana"/>
              <a:cs typeface="Verdana"/>
            </a:endParaRPr>
          </a:p>
        </p:txBody>
      </p:sp>
      <p:sp>
        <p:nvSpPr>
          <p:cNvPr id="86" name="object 5">
            <a:extLst>
              <a:ext uri="{FF2B5EF4-FFF2-40B4-BE49-F238E27FC236}">
                <a16:creationId xmlns:a16="http://schemas.microsoft.com/office/drawing/2014/main" id="{EBBF8A45-13BA-E1A6-33AA-95658E83391E}"/>
              </a:ext>
            </a:extLst>
          </p:cNvPr>
          <p:cNvSpPr txBox="1"/>
          <p:nvPr/>
        </p:nvSpPr>
        <p:spPr>
          <a:xfrm>
            <a:off x="7279980" y="4791397"/>
            <a:ext cx="362497" cy="1275349"/>
          </a:xfrm>
          <a:prstGeom prst="rect">
            <a:avLst/>
          </a:prstGeom>
        </p:spPr>
        <p:txBody>
          <a:bodyPr vert="horz" wrap="square" lIns="0" tIns="13335" rIns="0" bIns="0" rtlCol="0">
            <a:spAutoFit/>
          </a:bodyPr>
          <a:lstStyle/>
          <a:p>
            <a:pPr algn="ctr">
              <a:lnSpc>
                <a:spcPct val="100000"/>
              </a:lnSpc>
              <a:spcBef>
                <a:spcPts val="105"/>
              </a:spcBef>
            </a:pPr>
            <a:r>
              <a:rPr lang="en-IN" sz="1100" spc="-90" dirty="0">
                <a:latin typeface="Verdana"/>
                <a:cs typeface="Verdana"/>
              </a:rPr>
              <a:t>3*3 </a:t>
            </a:r>
          </a:p>
          <a:p>
            <a:pPr algn="ctr">
              <a:lnSpc>
                <a:spcPct val="100000"/>
              </a:lnSpc>
              <a:spcBef>
                <a:spcPts val="105"/>
              </a:spcBef>
            </a:pPr>
            <a:r>
              <a:rPr lang="en-IN" sz="1100" spc="-90" dirty="0">
                <a:latin typeface="Verdana"/>
                <a:cs typeface="Verdana"/>
              </a:rPr>
              <a:t>C</a:t>
            </a:r>
          </a:p>
          <a:p>
            <a:pPr algn="ctr">
              <a:lnSpc>
                <a:spcPct val="100000"/>
              </a:lnSpc>
              <a:spcBef>
                <a:spcPts val="105"/>
              </a:spcBef>
            </a:pPr>
            <a:r>
              <a:rPr lang="en-IN" sz="1100" spc="-90" dirty="0">
                <a:latin typeface="Verdana"/>
                <a:cs typeface="Verdana"/>
              </a:rPr>
              <a:t>O</a:t>
            </a:r>
          </a:p>
          <a:p>
            <a:pPr algn="ctr">
              <a:lnSpc>
                <a:spcPct val="100000"/>
              </a:lnSpc>
              <a:spcBef>
                <a:spcPts val="105"/>
              </a:spcBef>
            </a:pPr>
            <a:r>
              <a:rPr lang="en-IN" sz="1100" spc="-90" dirty="0">
                <a:latin typeface="Verdana"/>
                <a:cs typeface="Verdana"/>
              </a:rPr>
              <a:t>N</a:t>
            </a:r>
          </a:p>
          <a:p>
            <a:pPr algn="ctr">
              <a:lnSpc>
                <a:spcPct val="100000"/>
              </a:lnSpc>
              <a:spcBef>
                <a:spcPts val="105"/>
              </a:spcBef>
            </a:pPr>
            <a:r>
              <a:rPr lang="en-IN" sz="1100" spc="-90" dirty="0">
                <a:latin typeface="Verdana"/>
                <a:cs typeface="Verdana"/>
              </a:rPr>
              <a:t>V</a:t>
            </a:r>
          </a:p>
          <a:p>
            <a:pPr algn="ctr">
              <a:lnSpc>
                <a:spcPct val="100000"/>
              </a:lnSpc>
              <a:spcBef>
                <a:spcPts val="105"/>
              </a:spcBef>
            </a:pPr>
            <a:r>
              <a:rPr lang="en-IN" sz="1100" spc="-90" dirty="0">
                <a:latin typeface="Verdana"/>
                <a:cs typeface="Verdana"/>
              </a:rPr>
              <a:t>512</a:t>
            </a:r>
          </a:p>
          <a:p>
            <a:pPr algn="ctr">
              <a:lnSpc>
                <a:spcPct val="100000"/>
              </a:lnSpc>
              <a:spcBef>
                <a:spcPts val="105"/>
              </a:spcBef>
            </a:pPr>
            <a:endParaRPr sz="1100" dirty="0">
              <a:latin typeface="Verdana"/>
              <a:cs typeface="Verdana"/>
            </a:endParaRPr>
          </a:p>
        </p:txBody>
      </p:sp>
      <p:sp>
        <p:nvSpPr>
          <p:cNvPr id="87" name="object 5">
            <a:extLst>
              <a:ext uri="{FF2B5EF4-FFF2-40B4-BE49-F238E27FC236}">
                <a16:creationId xmlns:a16="http://schemas.microsoft.com/office/drawing/2014/main" id="{C79F363A-2040-32BF-1502-2D52C8B58D0D}"/>
              </a:ext>
            </a:extLst>
          </p:cNvPr>
          <p:cNvSpPr txBox="1"/>
          <p:nvPr/>
        </p:nvSpPr>
        <p:spPr>
          <a:xfrm>
            <a:off x="7895601" y="4785849"/>
            <a:ext cx="362497" cy="1275349"/>
          </a:xfrm>
          <a:prstGeom prst="rect">
            <a:avLst/>
          </a:prstGeom>
        </p:spPr>
        <p:txBody>
          <a:bodyPr vert="horz" wrap="square" lIns="0" tIns="13335" rIns="0" bIns="0" rtlCol="0">
            <a:spAutoFit/>
          </a:bodyPr>
          <a:lstStyle/>
          <a:p>
            <a:pPr algn="ctr">
              <a:lnSpc>
                <a:spcPct val="100000"/>
              </a:lnSpc>
              <a:spcBef>
                <a:spcPts val="105"/>
              </a:spcBef>
            </a:pPr>
            <a:r>
              <a:rPr lang="en-IN" sz="1100" spc="-90" dirty="0">
                <a:latin typeface="Verdana"/>
                <a:cs typeface="Verdana"/>
              </a:rPr>
              <a:t>1*1 </a:t>
            </a:r>
          </a:p>
          <a:p>
            <a:pPr algn="ctr">
              <a:lnSpc>
                <a:spcPct val="100000"/>
              </a:lnSpc>
              <a:spcBef>
                <a:spcPts val="105"/>
              </a:spcBef>
            </a:pPr>
            <a:r>
              <a:rPr lang="en-IN" sz="1100" spc="-90" dirty="0">
                <a:latin typeface="Verdana"/>
                <a:cs typeface="Verdana"/>
              </a:rPr>
              <a:t>C</a:t>
            </a:r>
          </a:p>
          <a:p>
            <a:pPr algn="ctr">
              <a:lnSpc>
                <a:spcPct val="100000"/>
              </a:lnSpc>
              <a:spcBef>
                <a:spcPts val="105"/>
              </a:spcBef>
            </a:pPr>
            <a:r>
              <a:rPr lang="en-IN" sz="1100" spc="-90" dirty="0">
                <a:latin typeface="Verdana"/>
                <a:cs typeface="Verdana"/>
              </a:rPr>
              <a:t>O</a:t>
            </a:r>
          </a:p>
          <a:p>
            <a:pPr algn="ctr">
              <a:lnSpc>
                <a:spcPct val="100000"/>
              </a:lnSpc>
              <a:spcBef>
                <a:spcPts val="105"/>
              </a:spcBef>
            </a:pPr>
            <a:r>
              <a:rPr lang="en-IN" sz="1100" spc="-90" dirty="0">
                <a:latin typeface="Verdana"/>
                <a:cs typeface="Verdana"/>
              </a:rPr>
              <a:t>N</a:t>
            </a:r>
          </a:p>
          <a:p>
            <a:pPr algn="ctr">
              <a:lnSpc>
                <a:spcPct val="100000"/>
              </a:lnSpc>
              <a:spcBef>
                <a:spcPts val="105"/>
              </a:spcBef>
            </a:pPr>
            <a:r>
              <a:rPr lang="en-IN" sz="1100" spc="-90" dirty="0">
                <a:latin typeface="Verdana"/>
                <a:cs typeface="Verdana"/>
              </a:rPr>
              <a:t>V</a:t>
            </a:r>
          </a:p>
          <a:p>
            <a:pPr algn="ctr">
              <a:lnSpc>
                <a:spcPct val="100000"/>
              </a:lnSpc>
              <a:spcBef>
                <a:spcPts val="105"/>
              </a:spcBef>
            </a:pPr>
            <a:r>
              <a:rPr lang="en-IN" sz="1100" spc="-90" dirty="0">
                <a:latin typeface="Verdana"/>
                <a:cs typeface="Verdana"/>
              </a:rPr>
              <a:t>1024</a:t>
            </a:r>
          </a:p>
          <a:p>
            <a:pPr algn="ctr">
              <a:lnSpc>
                <a:spcPct val="100000"/>
              </a:lnSpc>
              <a:spcBef>
                <a:spcPts val="105"/>
              </a:spcBef>
            </a:pPr>
            <a:endParaRPr sz="1100" dirty="0">
              <a:latin typeface="Verdana"/>
              <a:cs typeface="Verdana"/>
            </a:endParaRPr>
          </a:p>
        </p:txBody>
      </p:sp>
      <p:sp>
        <p:nvSpPr>
          <p:cNvPr id="88" name="object 5">
            <a:extLst>
              <a:ext uri="{FF2B5EF4-FFF2-40B4-BE49-F238E27FC236}">
                <a16:creationId xmlns:a16="http://schemas.microsoft.com/office/drawing/2014/main" id="{98D6F12C-EF2D-E88D-F906-666CB9780BDF}"/>
              </a:ext>
            </a:extLst>
          </p:cNvPr>
          <p:cNvSpPr txBox="1"/>
          <p:nvPr/>
        </p:nvSpPr>
        <p:spPr>
          <a:xfrm>
            <a:off x="9089146" y="4785848"/>
            <a:ext cx="362497" cy="1275349"/>
          </a:xfrm>
          <a:prstGeom prst="rect">
            <a:avLst/>
          </a:prstGeom>
        </p:spPr>
        <p:txBody>
          <a:bodyPr vert="horz" wrap="square" lIns="0" tIns="13335" rIns="0" bIns="0" rtlCol="0">
            <a:spAutoFit/>
          </a:bodyPr>
          <a:lstStyle/>
          <a:p>
            <a:pPr algn="ctr">
              <a:lnSpc>
                <a:spcPct val="100000"/>
              </a:lnSpc>
              <a:spcBef>
                <a:spcPts val="105"/>
              </a:spcBef>
            </a:pPr>
            <a:r>
              <a:rPr lang="en-IN" sz="1100" spc="-90" dirty="0">
                <a:latin typeface="Verdana"/>
                <a:cs typeface="Verdana"/>
              </a:rPr>
              <a:t>1*1 </a:t>
            </a:r>
          </a:p>
          <a:p>
            <a:pPr algn="ctr">
              <a:lnSpc>
                <a:spcPct val="100000"/>
              </a:lnSpc>
              <a:spcBef>
                <a:spcPts val="105"/>
              </a:spcBef>
            </a:pPr>
            <a:r>
              <a:rPr lang="en-IN" sz="1100" spc="-90" dirty="0">
                <a:latin typeface="Verdana"/>
                <a:cs typeface="Verdana"/>
              </a:rPr>
              <a:t>C</a:t>
            </a:r>
          </a:p>
          <a:p>
            <a:pPr algn="ctr">
              <a:lnSpc>
                <a:spcPct val="100000"/>
              </a:lnSpc>
              <a:spcBef>
                <a:spcPts val="105"/>
              </a:spcBef>
            </a:pPr>
            <a:r>
              <a:rPr lang="en-IN" sz="1100" spc="-90" dirty="0">
                <a:latin typeface="Verdana"/>
                <a:cs typeface="Verdana"/>
              </a:rPr>
              <a:t>O</a:t>
            </a:r>
          </a:p>
          <a:p>
            <a:pPr algn="ctr">
              <a:lnSpc>
                <a:spcPct val="100000"/>
              </a:lnSpc>
              <a:spcBef>
                <a:spcPts val="105"/>
              </a:spcBef>
            </a:pPr>
            <a:r>
              <a:rPr lang="en-IN" sz="1100" spc="-90" dirty="0">
                <a:latin typeface="Verdana"/>
                <a:cs typeface="Verdana"/>
              </a:rPr>
              <a:t>N</a:t>
            </a:r>
          </a:p>
          <a:p>
            <a:pPr algn="ctr">
              <a:lnSpc>
                <a:spcPct val="100000"/>
              </a:lnSpc>
              <a:spcBef>
                <a:spcPts val="105"/>
              </a:spcBef>
            </a:pPr>
            <a:r>
              <a:rPr lang="en-IN" sz="1100" spc="-90" dirty="0">
                <a:latin typeface="Verdana"/>
                <a:cs typeface="Verdana"/>
              </a:rPr>
              <a:t>V</a:t>
            </a:r>
          </a:p>
          <a:p>
            <a:pPr algn="ctr">
              <a:lnSpc>
                <a:spcPct val="100000"/>
              </a:lnSpc>
              <a:spcBef>
                <a:spcPts val="105"/>
              </a:spcBef>
            </a:pPr>
            <a:r>
              <a:rPr lang="en-IN" sz="1100" spc="-90" dirty="0">
                <a:latin typeface="Verdana"/>
                <a:cs typeface="Verdana"/>
              </a:rPr>
              <a:t>1024</a:t>
            </a:r>
          </a:p>
          <a:p>
            <a:pPr algn="ctr">
              <a:lnSpc>
                <a:spcPct val="100000"/>
              </a:lnSpc>
              <a:spcBef>
                <a:spcPts val="105"/>
              </a:spcBef>
            </a:pPr>
            <a:endParaRPr sz="1100" dirty="0">
              <a:latin typeface="Verdana"/>
              <a:cs typeface="Verdana"/>
            </a:endParaRPr>
          </a:p>
        </p:txBody>
      </p:sp>
      <p:sp>
        <p:nvSpPr>
          <p:cNvPr id="89" name="object 5">
            <a:extLst>
              <a:ext uri="{FF2B5EF4-FFF2-40B4-BE49-F238E27FC236}">
                <a16:creationId xmlns:a16="http://schemas.microsoft.com/office/drawing/2014/main" id="{B4CA555A-E638-3B5C-2C26-E601C97C8912}"/>
              </a:ext>
            </a:extLst>
          </p:cNvPr>
          <p:cNvSpPr txBox="1"/>
          <p:nvPr/>
        </p:nvSpPr>
        <p:spPr>
          <a:xfrm>
            <a:off x="9735112" y="4825383"/>
            <a:ext cx="362497" cy="1275349"/>
          </a:xfrm>
          <a:prstGeom prst="rect">
            <a:avLst/>
          </a:prstGeom>
        </p:spPr>
        <p:txBody>
          <a:bodyPr vert="horz" wrap="square" lIns="0" tIns="13335" rIns="0" bIns="0" rtlCol="0">
            <a:spAutoFit/>
          </a:bodyPr>
          <a:lstStyle/>
          <a:p>
            <a:pPr algn="ctr">
              <a:lnSpc>
                <a:spcPct val="100000"/>
              </a:lnSpc>
              <a:spcBef>
                <a:spcPts val="105"/>
              </a:spcBef>
            </a:pPr>
            <a:r>
              <a:rPr lang="en-IN" sz="1100" spc="-90" dirty="0">
                <a:latin typeface="Verdana"/>
                <a:cs typeface="Verdana"/>
              </a:rPr>
              <a:t>3*3 </a:t>
            </a:r>
          </a:p>
          <a:p>
            <a:pPr algn="ctr">
              <a:lnSpc>
                <a:spcPct val="100000"/>
              </a:lnSpc>
              <a:spcBef>
                <a:spcPts val="105"/>
              </a:spcBef>
            </a:pPr>
            <a:r>
              <a:rPr lang="en-IN" sz="1100" spc="-90" dirty="0">
                <a:latin typeface="Verdana"/>
                <a:cs typeface="Verdana"/>
              </a:rPr>
              <a:t>C</a:t>
            </a:r>
          </a:p>
          <a:p>
            <a:pPr algn="ctr">
              <a:lnSpc>
                <a:spcPct val="100000"/>
              </a:lnSpc>
              <a:spcBef>
                <a:spcPts val="105"/>
              </a:spcBef>
            </a:pPr>
            <a:r>
              <a:rPr lang="en-IN" sz="1100" spc="-90" dirty="0">
                <a:latin typeface="Verdana"/>
                <a:cs typeface="Verdana"/>
              </a:rPr>
              <a:t>O</a:t>
            </a:r>
          </a:p>
          <a:p>
            <a:pPr algn="ctr">
              <a:lnSpc>
                <a:spcPct val="100000"/>
              </a:lnSpc>
              <a:spcBef>
                <a:spcPts val="105"/>
              </a:spcBef>
            </a:pPr>
            <a:r>
              <a:rPr lang="en-IN" sz="1100" spc="-90" dirty="0">
                <a:latin typeface="Verdana"/>
                <a:cs typeface="Verdana"/>
              </a:rPr>
              <a:t>N</a:t>
            </a:r>
          </a:p>
          <a:p>
            <a:pPr algn="ctr">
              <a:lnSpc>
                <a:spcPct val="100000"/>
              </a:lnSpc>
              <a:spcBef>
                <a:spcPts val="105"/>
              </a:spcBef>
            </a:pPr>
            <a:r>
              <a:rPr lang="en-IN" sz="1100" spc="-90" dirty="0">
                <a:latin typeface="Verdana"/>
                <a:cs typeface="Verdana"/>
              </a:rPr>
              <a:t>V</a:t>
            </a:r>
          </a:p>
          <a:p>
            <a:pPr algn="ctr">
              <a:lnSpc>
                <a:spcPct val="100000"/>
              </a:lnSpc>
              <a:spcBef>
                <a:spcPts val="105"/>
              </a:spcBef>
            </a:pPr>
            <a:r>
              <a:rPr lang="en-IN" sz="1100" spc="-90" dirty="0">
                <a:latin typeface="Verdana"/>
                <a:cs typeface="Verdana"/>
              </a:rPr>
              <a:t>1024</a:t>
            </a:r>
          </a:p>
          <a:p>
            <a:pPr algn="ctr">
              <a:lnSpc>
                <a:spcPct val="100000"/>
              </a:lnSpc>
              <a:spcBef>
                <a:spcPts val="105"/>
              </a:spcBef>
            </a:pPr>
            <a:endParaRPr sz="1100" dirty="0">
              <a:latin typeface="Verdana"/>
              <a:cs typeface="Verdana"/>
            </a:endParaRPr>
          </a:p>
        </p:txBody>
      </p:sp>
      <p:sp>
        <p:nvSpPr>
          <p:cNvPr id="90" name="object 5">
            <a:extLst>
              <a:ext uri="{FF2B5EF4-FFF2-40B4-BE49-F238E27FC236}">
                <a16:creationId xmlns:a16="http://schemas.microsoft.com/office/drawing/2014/main" id="{B6893E25-9D1B-02E9-CCCA-738F0EB7A572}"/>
              </a:ext>
            </a:extLst>
          </p:cNvPr>
          <p:cNvSpPr txBox="1"/>
          <p:nvPr/>
        </p:nvSpPr>
        <p:spPr>
          <a:xfrm>
            <a:off x="10401150" y="4799244"/>
            <a:ext cx="362497" cy="1275349"/>
          </a:xfrm>
          <a:prstGeom prst="rect">
            <a:avLst/>
          </a:prstGeom>
        </p:spPr>
        <p:txBody>
          <a:bodyPr vert="horz" wrap="square" lIns="0" tIns="13335" rIns="0" bIns="0" rtlCol="0">
            <a:spAutoFit/>
          </a:bodyPr>
          <a:lstStyle/>
          <a:p>
            <a:pPr algn="ctr">
              <a:lnSpc>
                <a:spcPct val="100000"/>
              </a:lnSpc>
              <a:spcBef>
                <a:spcPts val="105"/>
              </a:spcBef>
            </a:pPr>
            <a:r>
              <a:rPr lang="en-IN" sz="1100" spc="-90" dirty="0">
                <a:latin typeface="Verdana"/>
                <a:cs typeface="Verdana"/>
              </a:rPr>
              <a:t>1*1 </a:t>
            </a:r>
          </a:p>
          <a:p>
            <a:pPr algn="ctr">
              <a:lnSpc>
                <a:spcPct val="100000"/>
              </a:lnSpc>
              <a:spcBef>
                <a:spcPts val="105"/>
              </a:spcBef>
            </a:pPr>
            <a:r>
              <a:rPr lang="en-IN" sz="1100" spc="-90" dirty="0">
                <a:latin typeface="Verdana"/>
                <a:cs typeface="Verdana"/>
              </a:rPr>
              <a:t>C</a:t>
            </a:r>
          </a:p>
          <a:p>
            <a:pPr algn="ctr">
              <a:lnSpc>
                <a:spcPct val="100000"/>
              </a:lnSpc>
              <a:spcBef>
                <a:spcPts val="105"/>
              </a:spcBef>
            </a:pPr>
            <a:r>
              <a:rPr lang="en-IN" sz="1100" spc="-90" dirty="0">
                <a:latin typeface="Verdana"/>
                <a:cs typeface="Verdana"/>
              </a:rPr>
              <a:t>O</a:t>
            </a:r>
          </a:p>
          <a:p>
            <a:pPr algn="ctr">
              <a:lnSpc>
                <a:spcPct val="100000"/>
              </a:lnSpc>
              <a:spcBef>
                <a:spcPts val="105"/>
              </a:spcBef>
            </a:pPr>
            <a:r>
              <a:rPr lang="en-IN" sz="1100" spc="-90" dirty="0">
                <a:latin typeface="Verdana"/>
                <a:cs typeface="Verdana"/>
              </a:rPr>
              <a:t>N</a:t>
            </a:r>
          </a:p>
          <a:p>
            <a:pPr algn="ctr">
              <a:lnSpc>
                <a:spcPct val="100000"/>
              </a:lnSpc>
              <a:spcBef>
                <a:spcPts val="105"/>
              </a:spcBef>
            </a:pPr>
            <a:r>
              <a:rPr lang="en-IN" sz="1100" spc="-90" dirty="0">
                <a:latin typeface="Verdana"/>
                <a:cs typeface="Verdana"/>
              </a:rPr>
              <a:t>V</a:t>
            </a:r>
          </a:p>
          <a:p>
            <a:pPr algn="ctr">
              <a:lnSpc>
                <a:spcPct val="100000"/>
              </a:lnSpc>
              <a:spcBef>
                <a:spcPts val="105"/>
              </a:spcBef>
            </a:pPr>
            <a:r>
              <a:rPr lang="en-IN" sz="1100" spc="-90" dirty="0">
                <a:latin typeface="Verdana"/>
                <a:cs typeface="Verdana"/>
              </a:rPr>
              <a:t>2048</a:t>
            </a:r>
          </a:p>
          <a:p>
            <a:pPr algn="ctr">
              <a:lnSpc>
                <a:spcPct val="100000"/>
              </a:lnSpc>
              <a:spcBef>
                <a:spcPts val="105"/>
              </a:spcBef>
            </a:pPr>
            <a:endParaRPr sz="1100" dirty="0">
              <a:latin typeface="Verdana"/>
              <a:cs typeface="Verdana"/>
            </a:endParaRPr>
          </a:p>
        </p:txBody>
      </p:sp>
      <p:sp>
        <p:nvSpPr>
          <p:cNvPr id="91" name="object 5">
            <a:extLst>
              <a:ext uri="{FF2B5EF4-FFF2-40B4-BE49-F238E27FC236}">
                <a16:creationId xmlns:a16="http://schemas.microsoft.com/office/drawing/2014/main" id="{B7D676F4-3D70-12BB-3D8B-0CD0F2C1900B}"/>
              </a:ext>
            </a:extLst>
          </p:cNvPr>
          <p:cNvSpPr txBox="1"/>
          <p:nvPr/>
        </p:nvSpPr>
        <p:spPr>
          <a:xfrm>
            <a:off x="11492936" y="4886065"/>
            <a:ext cx="362497" cy="729046"/>
          </a:xfrm>
          <a:prstGeom prst="rect">
            <a:avLst/>
          </a:prstGeom>
        </p:spPr>
        <p:txBody>
          <a:bodyPr vert="horz" wrap="square" lIns="0" tIns="13335" rIns="0" bIns="0" rtlCol="0">
            <a:spAutoFit/>
          </a:bodyPr>
          <a:lstStyle/>
          <a:p>
            <a:pPr algn="ctr">
              <a:lnSpc>
                <a:spcPct val="100000"/>
              </a:lnSpc>
              <a:spcBef>
                <a:spcPts val="105"/>
              </a:spcBef>
            </a:pPr>
            <a:r>
              <a:rPr lang="en-IN" sz="1100" spc="-90" dirty="0">
                <a:latin typeface="Verdana"/>
                <a:cs typeface="Verdana"/>
              </a:rPr>
              <a:t>fc </a:t>
            </a:r>
          </a:p>
          <a:p>
            <a:pPr algn="ctr">
              <a:lnSpc>
                <a:spcPct val="100000"/>
              </a:lnSpc>
              <a:spcBef>
                <a:spcPts val="105"/>
              </a:spcBef>
            </a:pPr>
            <a:endParaRPr lang="en-IN" sz="1100" spc="-90" dirty="0">
              <a:latin typeface="Verdana"/>
              <a:cs typeface="Verdana"/>
            </a:endParaRPr>
          </a:p>
          <a:p>
            <a:pPr algn="ctr">
              <a:lnSpc>
                <a:spcPct val="100000"/>
              </a:lnSpc>
              <a:spcBef>
                <a:spcPts val="105"/>
              </a:spcBef>
            </a:pPr>
            <a:r>
              <a:rPr lang="en-IN" sz="1100" spc="-90" dirty="0">
                <a:latin typeface="Verdana"/>
                <a:cs typeface="Verdana"/>
              </a:rPr>
              <a:t>1000</a:t>
            </a:r>
          </a:p>
          <a:p>
            <a:pPr algn="ctr">
              <a:lnSpc>
                <a:spcPct val="100000"/>
              </a:lnSpc>
              <a:spcBef>
                <a:spcPts val="105"/>
              </a:spcBef>
            </a:pPr>
            <a:endParaRPr sz="1100" dirty="0">
              <a:latin typeface="Verdana"/>
              <a:cs typeface="Verdana"/>
            </a:endParaRPr>
          </a:p>
        </p:txBody>
      </p:sp>
      <p:sp>
        <p:nvSpPr>
          <p:cNvPr id="92" name="Rectangle 91">
            <a:extLst>
              <a:ext uri="{FF2B5EF4-FFF2-40B4-BE49-F238E27FC236}">
                <a16:creationId xmlns:a16="http://schemas.microsoft.com/office/drawing/2014/main" id="{907E770D-45CA-EE20-083E-54E03BE1CF0B}"/>
              </a:ext>
            </a:extLst>
          </p:cNvPr>
          <p:cNvSpPr/>
          <p:nvPr/>
        </p:nvSpPr>
        <p:spPr>
          <a:xfrm>
            <a:off x="-754227" y="5013482"/>
            <a:ext cx="2361545" cy="276999"/>
          </a:xfrm>
          <a:prstGeom prst="rect">
            <a:avLst/>
          </a:prstGeom>
          <a:noFill/>
        </p:spPr>
        <p:txBody>
          <a:bodyPr wrap="square" lIns="91440" tIns="45720" rIns="91440" bIns="45720">
            <a:spAutoFit/>
          </a:bodyPr>
          <a:lstStyle/>
          <a:p>
            <a:pPr algn="ctr"/>
            <a:r>
              <a:rPr lang="en-US" sz="1200" b="0" cap="none" spc="0" dirty="0">
                <a:ln w="0"/>
                <a:solidFill>
                  <a:schemeClr val="tx1"/>
                </a:solidFill>
                <a:effectLst>
                  <a:outerShdw blurRad="38100" dist="19050" dir="2700000" algn="tl" rotWithShape="0">
                    <a:schemeClr val="dk1">
                      <a:alpha val="40000"/>
                    </a:schemeClr>
                  </a:outerShdw>
                </a:effectLst>
              </a:rPr>
              <a:t>Image</a:t>
            </a:r>
          </a:p>
        </p:txBody>
      </p:sp>
      <p:sp>
        <p:nvSpPr>
          <p:cNvPr id="93" name="Rectangle 92">
            <a:extLst>
              <a:ext uri="{FF2B5EF4-FFF2-40B4-BE49-F238E27FC236}">
                <a16:creationId xmlns:a16="http://schemas.microsoft.com/office/drawing/2014/main" id="{61579793-283C-BFB8-2515-B3B564B143C7}"/>
              </a:ext>
            </a:extLst>
          </p:cNvPr>
          <p:cNvSpPr/>
          <p:nvPr/>
        </p:nvSpPr>
        <p:spPr>
          <a:xfrm>
            <a:off x="885526" y="4657835"/>
            <a:ext cx="1659312" cy="461665"/>
          </a:xfrm>
          <a:prstGeom prst="rect">
            <a:avLst/>
          </a:prstGeom>
          <a:noFill/>
        </p:spPr>
        <p:txBody>
          <a:bodyPr wrap="square" lIns="91440" tIns="45720" rIns="91440" bIns="45720">
            <a:spAutoFit/>
          </a:bodyPr>
          <a:lstStyle/>
          <a:p>
            <a:pPr algn="ctr"/>
            <a:r>
              <a:rPr lang="en-US" sz="1200" dirty="0">
                <a:ln w="0"/>
                <a:effectLst>
                  <a:outerShdw blurRad="38100" dist="19050" dir="2700000" algn="tl" rotWithShape="0">
                    <a:schemeClr val="dk1">
                      <a:alpha val="40000"/>
                    </a:schemeClr>
                  </a:outerShdw>
                </a:effectLst>
              </a:rPr>
              <a:t>Max-</a:t>
            </a:r>
          </a:p>
          <a:p>
            <a:pPr algn="ctr"/>
            <a:r>
              <a:rPr lang="en-US" sz="1200" dirty="0">
                <a:ln w="0"/>
                <a:effectLst>
                  <a:outerShdw blurRad="38100" dist="19050" dir="2700000" algn="tl" rotWithShape="0">
                    <a:schemeClr val="dk1">
                      <a:alpha val="40000"/>
                    </a:schemeClr>
                  </a:outerShdw>
                </a:effectLst>
              </a:rPr>
              <a:t>Poll</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94" name="Rectangle 93">
            <a:extLst>
              <a:ext uri="{FF2B5EF4-FFF2-40B4-BE49-F238E27FC236}">
                <a16:creationId xmlns:a16="http://schemas.microsoft.com/office/drawing/2014/main" id="{A44D0E7A-16E2-AFB8-9874-3BCDAC9C0B8A}"/>
              </a:ext>
            </a:extLst>
          </p:cNvPr>
          <p:cNvSpPr/>
          <p:nvPr/>
        </p:nvSpPr>
        <p:spPr>
          <a:xfrm>
            <a:off x="9927149" y="4663610"/>
            <a:ext cx="2361545" cy="461665"/>
          </a:xfrm>
          <a:prstGeom prst="rect">
            <a:avLst/>
          </a:prstGeom>
          <a:noFill/>
        </p:spPr>
        <p:txBody>
          <a:bodyPr wrap="square" lIns="91440" tIns="45720" rIns="91440" bIns="45720">
            <a:spAutoFit/>
          </a:bodyPr>
          <a:lstStyle/>
          <a:p>
            <a:pPr algn="ctr"/>
            <a:r>
              <a:rPr lang="en-US" sz="1200" dirty="0">
                <a:ln w="0"/>
                <a:effectLst>
                  <a:outerShdw blurRad="38100" dist="19050" dir="2700000" algn="tl" rotWithShape="0">
                    <a:schemeClr val="dk1">
                      <a:alpha val="40000"/>
                    </a:schemeClr>
                  </a:outerShdw>
                </a:effectLst>
              </a:rPr>
              <a:t>Avg</a:t>
            </a:r>
          </a:p>
          <a:p>
            <a:pPr algn="ctr"/>
            <a:r>
              <a:rPr lang="en-US" sz="1200" dirty="0">
                <a:ln w="0"/>
                <a:effectLst>
                  <a:outerShdw blurRad="38100" dist="19050" dir="2700000" algn="tl" rotWithShape="0">
                    <a:schemeClr val="dk1">
                      <a:alpha val="40000"/>
                    </a:schemeClr>
                  </a:outerShdw>
                </a:effectLst>
              </a:rPr>
              <a:t>Poll</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4" name="Arrow: Curved Down 3">
            <a:extLst>
              <a:ext uri="{FF2B5EF4-FFF2-40B4-BE49-F238E27FC236}">
                <a16:creationId xmlns:a16="http://schemas.microsoft.com/office/drawing/2014/main" id="{4DCFD4D6-3695-E7FD-0A74-6E2A91C7D95E}"/>
              </a:ext>
            </a:extLst>
          </p:cNvPr>
          <p:cNvSpPr/>
          <p:nvPr/>
        </p:nvSpPr>
        <p:spPr>
          <a:xfrm>
            <a:off x="1215144" y="3673792"/>
            <a:ext cx="909516" cy="528955"/>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5" name="Arrow: Curved Down 4">
            <a:extLst>
              <a:ext uri="{FF2B5EF4-FFF2-40B4-BE49-F238E27FC236}">
                <a16:creationId xmlns:a16="http://schemas.microsoft.com/office/drawing/2014/main" id="{18622ACA-5E6F-6FE1-09FC-D9494C3001FA}"/>
              </a:ext>
            </a:extLst>
          </p:cNvPr>
          <p:cNvSpPr/>
          <p:nvPr/>
        </p:nvSpPr>
        <p:spPr>
          <a:xfrm>
            <a:off x="9742696" y="3677393"/>
            <a:ext cx="965845" cy="528955"/>
          </a:xfrm>
          <a:prstGeom prst="curved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cxnSp>
        <p:nvCxnSpPr>
          <p:cNvPr id="13" name="Straight Arrow Connector 12">
            <a:extLst>
              <a:ext uri="{FF2B5EF4-FFF2-40B4-BE49-F238E27FC236}">
                <a16:creationId xmlns:a16="http://schemas.microsoft.com/office/drawing/2014/main" id="{1992DEFF-8C0B-8031-E117-60F235246E7A}"/>
              </a:ext>
            </a:extLst>
          </p:cNvPr>
          <p:cNvCxnSpPr>
            <a:cxnSpLocks/>
          </p:cNvCxnSpPr>
          <p:nvPr/>
        </p:nvCxnSpPr>
        <p:spPr>
          <a:xfrm flipV="1">
            <a:off x="1443792" y="5151981"/>
            <a:ext cx="472907" cy="156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ight Brace 11">
            <a:extLst>
              <a:ext uri="{FF2B5EF4-FFF2-40B4-BE49-F238E27FC236}">
                <a16:creationId xmlns:a16="http://schemas.microsoft.com/office/drawing/2014/main" id="{FE9B8385-DE45-B2BC-EE77-7D13C0B74B84}"/>
              </a:ext>
            </a:extLst>
          </p:cNvPr>
          <p:cNvSpPr/>
          <p:nvPr/>
        </p:nvSpPr>
        <p:spPr>
          <a:xfrm rot="5400000">
            <a:off x="2576492" y="5857944"/>
            <a:ext cx="326856" cy="1153648"/>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44D52F3B-33B9-90A4-F398-183A4F05DDBD}"/>
              </a:ext>
            </a:extLst>
          </p:cNvPr>
          <p:cNvSpPr/>
          <p:nvPr/>
        </p:nvSpPr>
        <p:spPr>
          <a:xfrm rot="5400000">
            <a:off x="4905381" y="5894235"/>
            <a:ext cx="326856" cy="1153648"/>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170F099C-7D38-D1FD-21AC-444F6CA94D08}"/>
              </a:ext>
            </a:extLst>
          </p:cNvPr>
          <p:cNvSpPr/>
          <p:nvPr/>
        </p:nvSpPr>
        <p:spPr>
          <a:xfrm rot="5400000">
            <a:off x="7328323" y="5869086"/>
            <a:ext cx="326856" cy="1153648"/>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F5298CCE-7FBE-3B13-5F27-CB1A3611D605}"/>
              </a:ext>
            </a:extLst>
          </p:cNvPr>
          <p:cNvSpPr/>
          <p:nvPr/>
        </p:nvSpPr>
        <p:spPr>
          <a:xfrm rot="5400000">
            <a:off x="9740265" y="5868863"/>
            <a:ext cx="326856" cy="1153648"/>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AAA5F6FD-1C18-2746-5182-C6F3E6579403}"/>
              </a:ext>
            </a:extLst>
          </p:cNvPr>
          <p:cNvSpPr txBox="1"/>
          <p:nvPr/>
        </p:nvSpPr>
        <p:spPr>
          <a:xfrm>
            <a:off x="2512308" y="6533517"/>
            <a:ext cx="710383" cy="369332"/>
          </a:xfrm>
          <a:prstGeom prst="rect">
            <a:avLst/>
          </a:prstGeom>
          <a:noFill/>
        </p:spPr>
        <p:txBody>
          <a:bodyPr wrap="square" rtlCol="0">
            <a:spAutoFit/>
          </a:bodyPr>
          <a:lstStyle/>
          <a:p>
            <a:r>
              <a:rPr lang="en-US" dirty="0"/>
              <a:t>X 3</a:t>
            </a:r>
          </a:p>
        </p:txBody>
      </p:sp>
      <p:sp>
        <p:nvSpPr>
          <p:cNvPr id="23" name="TextBox 22">
            <a:extLst>
              <a:ext uri="{FF2B5EF4-FFF2-40B4-BE49-F238E27FC236}">
                <a16:creationId xmlns:a16="http://schemas.microsoft.com/office/drawing/2014/main" id="{8BF54076-E6AB-2A4F-0E2E-ABA820201963}"/>
              </a:ext>
            </a:extLst>
          </p:cNvPr>
          <p:cNvSpPr txBox="1"/>
          <p:nvPr/>
        </p:nvSpPr>
        <p:spPr>
          <a:xfrm>
            <a:off x="4821037" y="6541411"/>
            <a:ext cx="710383" cy="369332"/>
          </a:xfrm>
          <a:prstGeom prst="rect">
            <a:avLst/>
          </a:prstGeom>
          <a:noFill/>
        </p:spPr>
        <p:txBody>
          <a:bodyPr wrap="square" rtlCol="0">
            <a:spAutoFit/>
          </a:bodyPr>
          <a:lstStyle/>
          <a:p>
            <a:r>
              <a:rPr lang="en-US" dirty="0"/>
              <a:t>X 4</a:t>
            </a:r>
          </a:p>
        </p:txBody>
      </p:sp>
      <p:sp>
        <p:nvSpPr>
          <p:cNvPr id="26" name="TextBox 25">
            <a:extLst>
              <a:ext uri="{FF2B5EF4-FFF2-40B4-BE49-F238E27FC236}">
                <a16:creationId xmlns:a16="http://schemas.microsoft.com/office/drawing/2014/main" id="{ECBFD1A2-90D1-5083-B40C-C6B4DDE99C71}"/>
              </a:ext>
            </a:extLst>
          </p:cNvPr>
          <p:cNvSpPr txBox="1"/>
          <p:nvPr/>
        </p:nvSpPr>
        <p:spPr>
          <a:xfrm>
            <a:off x="7254117" y="6545162"/>
            <a:ext cx="710383" cy="369332"/>
          </a:xfrm>
          <a:prstGeom prst="rect">
            <a:avLst/>
          </a:prstGeom>
          <a:noFill/>
        </p:spPr>
        <p:txBody>
          <a:bodyPr wrap="square" rtlCol="0">
            <a:spAutoFit/>
          </a:bodyPr>
          <a:lstStyle/>
          <a:p>
            <a:r>
              <a:rPr lang="en-US" dirty="0"/>
              <a:t>X 6</a:t>
            </a:r>
          </a:p>
        </p:txBody>
      </p:sp>
      <p:sp>
        <p:nvSpPr>
          <p:cNvPr id="27" name="TextBox 26">
            <a:extLst>
              <a:ext uri="{FF2B5EF4-FFF2-40B4-BE49-F238E27FC236}">
                <a16:creationId xmlns:a16="http://schemas.microsoft.com/office/drawing/2014/main" id="{FAD8AAA9-AE35-BD19-CE19-D28BB0E2B36C}"/>
              </a:ext>
            </a:extLst>
          </p:cNvPr>
          <p:cNvSpPr txBox="1"/>
          <p:nvPr/>
        </p:nvSpPr>
        <p:spPr>
          <a:xfrm>
            <a:off x="9649753" y="6541411"/>
            <a:ext cx="710383" cy="369332"/>
          </a:xfrm>
          <a:prstGeom prst="rect">
            <a:avLst/>
          </a:prstGeom>
          <a:noFill/>
        </p:spPr>
        <p:txBody>
          <a:bodyPr wrap="square" rtlCol="0">
            <a:spAutoFit/>
          </a:bodyPr>
          <a:lstStyle/>
          <a:p>
            <a:r>
              <a:rPr lang="en-US" dirty="0"/>
              <a:t>X 3</a:t>
            </a:r>
          </a:p>
        </p:txBody>
      </p:sp>
      <p:sp>
        <p:nvSpPr>
          <p:cNvPr id="6" name="Slide Number Placeholder 5">
            <a:extLst>
              <a:ext uri="{FF2B5EF4-FFF2-40B4-BE49-F238E27FC236}">
                <a16:creationId xmlns:a16="http://schemas.microsoft.com/office/drawing/2014/main" id="{A5ECB051-175C-9185-4DEF-9C279B709ACC}"/>
              </a:ext>
            </a:extLst>
          </p:cNvPr>
          <p:cNvSpPr>
            <a:spLocks noGrp="1"/>
          </p:cNvSpPr>
          <p:nvPr>
            <p:ph type="sldNum" sz="quarter" idx="12"/>
          </p:nvPr>
        </p:nvSpPr>
        <p:spPr/>
        <p:txBody>
          <a:bodyPr/>
          <a:lstStyle/>
          <a:p>
            <a:fld id="{5BF998B0-0269-472B-9CA4-4048717895BC}" type="slidenum">
              <a:rPr lang="en-IN" smtClean="0"/>
              <a:t>12</a:t>
            </a:fld>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9A54F-2EF6-B4F8-D5CF-BBEB4F30E74A}"/>
              </a:ext>
            </a:extLst>
          </p:cNvPr>
          <p:cNvSpPr>
            <a:spLocks noGrp="1"/>
          </p:cNvSpPr>
          <p:nvPr>
            <p:ph type="title"/>
          </p:nvPr>
        </p:nvSpPr>
        <p:spPr>
          <a:xfrm>
            <a:off x="1917065" y="622728"/>
            <a:ext cx="8911687" cy="648099"/>
          </a:xfrm>
        </p:spPr>
        <p:txBody>
          <a:bodyPr>
            <a:normAutofit/>
          </a:bodyPr>
          <a:lstStyle/>
          <a:p>
            <a:r>
              <a:rPr lang="en-IN" spc="-100" dirty="0"/>
              <a:t>Resnext50 Model</a:t>
            </a:r>
            <a:r>
              <a:rPr lang="en-IN" spc="-165" dirty="0"/>
              <a:t>:</a:t>
            </a:r>
            <a:endParaRPr lang="en-US" dirty="0"/>
          </a:p>
        </p:txBody>
      </p:sp>
      <p:sp>
        <p:nvSpPr>
          <p:cNvPr id="3" name="Content Placeholder 2">
            <a:extLst>
              <a:ext uri="{FF2B5EF4-FFF2-40B4-BE49-F238E27FC236}">
                <a16:creationId xmlns:a16="http://schemas.microsoft.com/office/drawing/2014/main" id="{ED3551A8-C345-7E99-2A66-9B05A3DBC836}"/>
              </a:ext>
            </a:extLst>
          </p:cNvPr>
          <p:cNvSpPr>
            <a:spLocks noGrp="1"/>
          </p:cNvSpPr>
          <p:nvPr>
            <p:ph idx="1"/>
          </p:nvPr>
        </p:nvSpPr>
        <p:spPr>
          <a:xfrm>
            <a:off x="1807335" y="1309202"/>
            <a:ext cx="8915400" cy="3777622"/>
          </a:xfrm>
        </p:spPr>
        <p:txBody>
          <a:bodyPr>
            <a:noAutofit/>
          </a:bodyPr>
          <a:lstStyle/>
          <a:p>
            <a:pPr>
              <a:buFont typeface="+mj-lt"/>
              <a:buAutoNum type="arabicPeriod"/>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Input layer: The first layer takes the input image and passes it on to the next layer.</a:t>
            </a:r>
          </a:p>
          <a:p>
            <a:pPr>
              <a:buFont typeface="+mj-lt"/>
              <a:buAutoNum type="arabicPeriod"/>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Convolutional layer: A 7x7 convolutional layer with stride 2 is used to reduce the spatial dimensions of the input image.</a:t>
            </a:r>
          </a:p>
          <a:p>
            <a:pPr>
              <a:buFont typeface="+mj-lt"/>
              <a:buAutoNum type="arabicPeriod"/>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Batch normalization and activation: A batch normalization layer is applied followed by a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ReLU</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activation.</a:t>
            </a:r>
          </a:p>
          <a:p>
            <a:pPr>
              <a:buFont typeface="+mj-lt"/>
              <a:buAutoNum type="arabicPeriod"/>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Max pooling: A max pooling layer with a 3x3 kernel and stride 2 is applied to further reduce the spatial dimensions.</a:t>
            </a:r>
          </a:p>
          <a:p>
            <a:pPr>
              <a:buFont typeface="+mj-lt"/>
              <a:buAutoNum type="arabicPeriod"/>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Residual blocks: The core of the ResNeXt50 model consists of a stack of 4 residual blocks. Each block has a similar structure.</a:t>
            </a:r>
          </a:p>
          <a:p>
            <a:pPr>
              <a:buFont typeface="+mj-lt"/>
              <a:buAutoNum type="arabicPeriod"/>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Global average pooling: The output of the last residual block is fed into a global average pooling layer, which averages the feature maps across the spatial dimensions.</a:t>
            </a:r>
          </a:p>
          <a:p>
            <a:pPr>
              <a:buFont typeface="+mj-lt"/>
              <a:buAutoNum type="arabicPeriod"/>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Fully connected layer: The global average pooled features are passed through a fully connected layer with 1000 output units, one for each class in the ImageNet dataset.</a:t>
            </a:r>
          </a:p>
          <a:p>
            <a:pPr>
              <a:buFont typeface="+mj-lt"/>
              <a:buAutoNum type="arabicPeriod"/>
            </a:pP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Softmax</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activation: A </a:t>
            </a:r>
            <a:r>
              <a:rPr lang="en-US" dirty="0" err="1">
                <a:solidFill>
                  <a:schemeClr val="tx1">
                    <a:lumMod val="95000"/>
                    <a:lumOff val="5000"/>
                  </a:schemeClr>
                </a:solidFill>
                <a:latin typeface="Times New Roman" panose="02020603050405020304" pitchFamily="18" charset="0"/>
                <a:cs typeface="Times New Roman" panose="02020603050405020304" pitchFamily="18" charset="0"/>
              </a:rPr>
              <a:t>softmax</a:t>
            </a:r>
            <a:r>
              <a:rPr lang="en-US" dirty="0">
                <a:solidFill>
                  <a:schemeClr val="tx1">
                    <a:lumMod val="95000"/>
                    <a:lumOff val="5000"/>
                  </a:schemeClr>
                </a:solidFill>
                <a:latin typeface="Times New Roman" panose="02020603050405020304" pitchFamily="18" charset="0"/>
                <a:cs typeface="Times New Roman" panose="02020603050405020304" pitchFamily="18" charset="0"/>
              </a:rPr>
              <a:t> activation function is applied to the output of the fully connected layer to generate the final class probabilities.</a:t>
            </a:r>
          </a:p>
          <a:p>
            <a:endParaRPr lang="en-US" sz="1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491F49C-C196-0E0E-CDB8-06A569D5FF1C}"/>
              </a:ext>
            </a:extLst>
          </p:cNvPr>
          <p:cNvSpPr>
            <a:spLocks noGrp="1"/>
          </p:cNvSpPr>
          <p:nvPr>
            <p:ph type="sldNum" sz="quarter" idx="12"/>
          </p:nvPr>
        </p:nvSpPr>
        <p:spPr/>
        <p:txBody>
          <a:bodyPr/>
          <a:lstStyle/>
          <a:p>
            <a:fld id="{5BF998B0-0269-472B-9CA4-4048717895BC}" type="slidenum">
              <a:rPr lang="en-IN" smtClean="0"/>
              <a:t>13</a:t>
            </a:fld>
            <a:endParaRPr lang="en-IN"/>
          </a:p>
        </p:txBody>
      </p:sp>
    </p:spTree>
    <p:extLst>
      <p:ext uri="{BB962C8B-B14F-4D97-AF65-F5344CB8AC3E}">
        <p14:creationId xmlns:p14="http://schemas.microsoft.com/office/powerpoint/2010/main" val="987437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2ED68-789E-00AF-CACC-4887DAEDFD6C}"/>
              </a:ext>
            </a:extLst>
          </p:cNvPr>
          <p:cNvSpPr>
            <a:spLocks noGrp="1"/>
          </p:cNvSpPr>
          <p:nvPr>
            <p:ph type="title"/>
          </p:nvPr>
        </p:nvSpPr>
        <p:spPr>
          <a:xfrm>
            <a:off x="2274873" y="637362"/>
            <a:ext cx="8911687" cy="648099"/>
          </a:xfrm>
        </p:spPr>
        <p:txBody>
          <a:bodyPr>
            <a:normAutofit/>
          </a:bodyPr>
          <a:lstStyle/>
          <a:p>
            <a:r>
              <a:rPr lang="en-IN" spc="-100" dirty="0"/>
              <a:t>LSTM Model</a:t>
            </a:r>
            <a:r>
              <a:rPr lang="en-IN" spc="-165" dirty="0"/>
              <a:t>:</a:t>
            </a:r>
            <a:endParaRPr lang="en-US" dirty="0"/>
          </a:p>
        </p:txBody>
      </p:sp>
      <p:sp>
        <p:nvSpPr>
          <p:cNvPr id="3" name="Content Placeholder 2">
            <a:extLst>
              <a:ext uri="{FF2B5EF4-FFF2-40B4-BE49-F238E27FC236}">
                <a16:creationId xmlns:a16="http://schemas.microsoft.com/office/drawing/2014/main" id="{E9D6C45A-1EF2-BF57-9025-3011D3C7550D}"/>
              </a:ext>
            </a:extLst>
          </p:cNvPr>
          <p:cNvSpPr>
            <a:spLocks noGrp="1"/>
          </p:cNvSpPr>
          <p:nvPr>
            <p:ph idx="1"/>
          </p:nvPr>
        </p:nvSpPr>
        <p:spPr>
          <a:xfrm>
            <a:off x="2271160" y="1540188"/>
            <a:ext cx="8915400" cy="4973154"/>
          </a:xfrm>
        </p:spPr>
        <p:txBody>
          <a:bodyPr>
            <a:normAutofit lnSpcReduction="10000"/>
          </a:bodyPr>
          <a:lstStyle/>
          <a:p>
            <a:pPr>
              <a:buFont typeface="+mj-lt"/>
              <a:buAutoNum type="arabicPeriod"/>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Input layer: The first layer takes the input data and passes it on to the next layer. The input can be a sequence of values.</a:t>
            </a:r>
          </a:p>
          <a:p>
            <a:pPr>
              <a:buFont typeface="+mj-lt"/>
              <a:buAutoNum type="arabicPeriod"/>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LSTM layer: This is the core layer of the LSTM model, where the sequence of inputs is processed. It has multiple LSTM cells that process each input in the sequence and maintain a state variable that captures the long-term dependencies between inputs.</a:t>
            </a:r>
          </a:p>
          <a:p>
            <a:pPr>
              <a:buFont typeface="+mj-lt"/>
              <a:buAutoNum type="arabicPeriod"/>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LSTM is employed to process the video frames in a sequential manner, allowing for the identification of temporal changes. The 2048-dimensional feature vectors are utilized as input to the LSTM. Our model includes one LSTM layer with 2048 latent dimensions and 2048 hidden layers. </a:t>
            </a:r>
          </a:p>
          <a:p>
            <a:pPr>
              <a:lnSpc>
                <a:spcPct val="110000"/>
              </a:lnSpc>
              <a:buFont typeface="+mj-lt"/>
              <a:buAutoNum type="arabicPeriod"/>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Additionally, a dropout rate of 0.4 is applied to enhance the model's performance. By sequentially analyzing the frames, LSTM enables us to assess temporal variations in the video. This involves comparing the frame at time 't' with the frame 't-n', where 'n' can represent any number of frames preceding 't'. </a:t>
            </a:r>
          </a:p>
          <a:p>
            <a:pPr>
              <a:lnSpc>
                <a:spcPct val="110000"/>
              </a:lnSpc>
              <a:buFont typeface="+mj-lt"/>
              <a:buAutoNum type="arabicPeriod"/>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For sequential processing of the frames a Sequential Layer is used. The batch size of 4 is used to perform batch training. A SoftMax layer is used to get the confidence of the model during prediction.</a:t>
            </a:r>
          </a:p>
          <a:p>
            <a:pPr marL="0" indent="0">
              <a:buNone/>
            </a:pPr>
            <a:endParaRPr lang="en-US" dirty="0"/>
          </a:p>
        </p:txBody>
      </p:sp>
      <p:sp>
        <p:nvSpPr>
          <p:cNvPr id="4" name="Slide Number Placeholder 3">
            <a:extLst>
              <a:ext uri="{FF2B5EF4-FFF2-40B4-BE49-F238E27FC236}">
                <a16:creationId xmlns:a16="http://schemas.microsoft.com/office/drawing/2014/main" id="{D396F691-0FF2-B598-DB67-67A8AB627F77}"/>
              </a:ext>
            </a:extLst>
          </p:cNvPr>
          <p:cNvSpPr>
            <a:spLocks noGrp="1"/>
          </p:cNvSpPr>
          <p:nvPr>
            <p:ph type="sldNum" sz="quarter" idx="12"/>
          </p:nvPr>
        </p:nvSpPr>
        <p:spPr/>
        <p:txBody>
          <a:bodyPr/>
          <a:lstStyle/>
          <a:p>
            <a:fld id="{5BF998B0-0269-472B-9CA4-4048717895BC}" type="slidenum">
              <a:rPr lang="en-IN" smtClean="0"/>
              <a:t>14</a:t>
            </a:fld>
            <a:endParaRPr lang="en-IN"/>
          </a:p>
        </p:txBody>
      </p:sp>
    </p:spTree>
    <p:extLst>
      <p:ext uri="{BB962C8B-B14F-4D97-AF65-F5344CB8AC3E}">
        <p14:creationId xmlns:p14="http://schemas.microsoft.com/office/powerpoint/2010/main" val="487170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655F589-8534-4711-B357-90E56AB7FA24}"/>
              </a:ext>
            </a:extLst>
          </p:cNvPr>
          <p:cNvSpPr/>
          <p:nvPr/>
        </p:nvSpPr>
        <p:spPr>
          <a:xfrm>
            <a:off x="437320" y="303143"/>
            <a:ext cx="5844210" cy="6251714"/>
          </a:xfrm>
          <a:prstGeom prst="roundRect">
            <a:avLst>
              <a:gd name="adj" fmla="val 1355"/>
            </a:avLst>
          </a:prstGeom>
          <a:gradFill flip="none" rotWithShape="1">
            <a:gsLst>
              <a:gs pos="0">
                <a:srgbClr val="71358B">
                  <a:alpha val="85000"/>
                </a:srgbClr>
              </a:gs>
              <a:gs pos="100000">
                <a:srgbClr val="552968">
                  <a:alpha val="8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Training Workflow</a:t>
            </a:r>
          </a:p>
        </p:txBody>
      </p:sp>
      <p:pic>
        <p:nvPicPr>
          <p:cNvPr id="4" name="Picture 3">
            <a:extLst>
              <a:ext uri="{FF2B5EF4-FFF2-40B4-BE49-F238E27FC236}">
                <a16:creationId xmlns:a16="http://schemas.microsoft.com/office/drawing/2014/main" id="{0F2FD8DB-BD9B-41D4-86D0-A863C85EF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5045" y="0"/>
            <a:ext cx="3223439" cy="6858000"/>
          </a:xfrm>
          <a:prstGeom prst="rect">
            <a:avLst/>
          </a:prstGeom>
        </p:spPr>
      </p:pic>
      <p:sp>
        <p:nvSpPr>
          <p:cNvPr id="2" name="Slide Number Placeholder 1">
            <a:extLst>
              <a:ext uri="{FF2B5EF4-FFF2-40B4-BE49-F238E27FC236}">
                <a16:creationId xmlns:a16="http://schemas.microsoft.com/office/drawing/2014/main" id="{B6DF51E3-1E8B-4D23-1310-ADE65B318B16}"/>
              </a:ext>
            </a:extLst>
          </p:cNvPr>
          <p:cNvSpPr>
            <a:spLocks noGrp="1"/>
          </p:cNvSpPr>
          <p:nvPr>
            <p:ph type="sldNum" sz="quarter" idx="12"/>
          </p:nvPr>
        </p:nvSpPr>
        <p:spPr/>
        <p:txBody>
          <a:bodyPr/>
          <a:lstStyle/>
          <a:p>
            <a:fld id="{5BF998B0-0269-472B-9CA4-4048717895BC}" type="slidenum">
              <a:rPr lang="en-IN" smtClean="0"/>
              <a:t>15</a:t>
            </a:fld>
            <a:endParaRPr lang="en-IN"/>
          </a:p>
        </p:txBody>
      </p:sp>
    </p:spTree>
    <p:extLst>
      <p:ext uri="{BB962C8B-B14F-4D97-AF65-F5344CB8AC3E}">
        <p14:creationId xmlns:p14="http://schemas.microsoft.com/office/powerpoint/2010/main" val="3494918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655F589-8534-4711-B357-90E56AB7FA24}"/>
              </a:ext>
            </a:extLst>
          </p:cNvPr>
          <p:cNvSpPr/>
          <p:nvPr/>
        </p:nvSpPr>
        <p:spPr>
          <a:xfrm>
            <a:off x="397565" y="337929"/>
            <a:ext cx="6033051" cy="6251714"/>
          </a:xfrm>
          <a:prstGeom prst="roundRect">
            <a:avLst>
              <a:gd name="adj" fmla="val 1355"/>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Prediction</a:t>
            </a:r>
            <a:br>
              <a:rPr lang="en-IN" sz="4000" dirty="0">
                <a:latin typeface="Times New Roman" panose="02020603050405020304" pitchFamily="18" charset="0"/>
                <a:cs typeface="Times New Roman" panose="02020603050405020304" pitchFamily="18" charset="0"/>
              </a:rPr>
            </a:br>
            <a:r>
              <a:rPr lang="en-IN" sz="4000" dirty="0">
                <a:latin typeface="Times New Roman" panose="02020603050405020304" pitchFamily="18" charset="0"/>
                <a:cs typeface="Times New Roman" panose="02020603050405020304" pitchFamily="18" charset="0"/>
              </a:rPr>
              <a:t>Workflow</a:t>
            </a:r>
          </a:p>
        </p:txBody>
      </p:sp>
      <p:pic>
        <p:nvPicPr>
          <p:cNvPr id="3" name="Picture 2">
            <a:extLst>
              <a:ext uri="{FF2B5EF4-FFF2-40B4-BE49-F238E27FC236}">
                <a16:creationId xmlns:a16="http://schemas.microsoft.com/office/drawing/2014/main" id="{7258D9BD-1574-4C1B-800E-18D4CBC4A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254" y="120417"/>
            <a:ext cx="4611964" cy="6617166"/>
          </a:xfrm>
          <a:prstGeom prst="rect">
            <a:avLst/>
          </a:prstGeom>
        </p:spPr>
      </p:pic>
      <p:sp>
        <p:nvSpPr>
          <p:cNvPr id="6" name="AutoShape 2" descr="Javascript Vector Logo - Download Free SVG Icon | Worldvectorlogo">
            <a:extLst>
              <a:ext uri="{FF2B5EF4-FFF2-40B4-BE49-F238E27FC236}">
                <a16:creationId xmlns:a16="http://schemas.microsoft.com/office/drawing/2014/main" id="{4C03810A-0534-4FFF-BF9C-3250C9DCB8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Slide Number Placeholder 1">
            <a:extLst>
              <a:ext uri="{FF2B5EF4-FFF2-40B4-BE49-F238E27FC236}">
                <a16:creationId xmlns:a16="http://schemas.microsoft.com/office/drawing/2014/main" id="{9BE2B19A-8A6B-395B-C290-7D2DEE653B84}"/>
              </a:ext>
            </a:extLst>
          </p:cNvPr>
          <p:cNvSpPr>
            <a:spLocks noGrp="1"/>
          </p:cNvSpPr>
          <p:nvPr>
            <p:ph type="sldNum" sz="quarter" idx="12"/>
          </p:nvPr>
        </p:nvSpPr>
        <p:spPr/>
        <p:txBody>
          <a:bodyPr/>
          <a:lstStyle/>
          <a:p>
            <a:fld id="{5BF998B0-0269-472B-9CA4-4048717895BC}" type="slidenum">
              <a:rPr lang="en-IN" smtClean="0"/>
              <a:t>16</a:t>
            </a:fld>
            <a:endParaRPr lang="en-IN"/>
          </a:p>
        </p:txBody>
      </p:sp>
    </p:spTree>
    <p:extLst>
      <p:ext uri="{BB962C8B-B14F-4D97-AF65-F5344CB8AC3E}">
        <p14:creationId xmlns:p14="http://schemas.microsoft.com/office/powerpoint/2010/main" val="3496782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960A5-360A-4648-A8EF-AF9FEF0DFF39}"/>
              </a:ext>
            </a:extLst>
          </p:cNvPr>
          <p:cNvSpPr>
            <a:spLocks noGrp="1"/>
          </p:cNvSpPr>
          <p:nvPr>
            <p:ph type="title"/>
          </p:nvPr>
        </p:nvSpPr>
        <p:spPr>
          <a:xfrm>
            <a:off x="1718369" y="684965"/>
            <a:ext cx="7637666" cy="587244"/>
          </a:xfrm>
        </p:spPr>
        <p:txBody>
          <a:bodyPr>
            <a:normAutofit fontScale="90000"/>
          </a:bodyPr>
          <a:lstStyle/>
          <a:p>
            <a:r>
              <a:rPr lang="en-IN" dirty="0">
                <a:effectLst/>
              </a:rPr>
              <a:t>RESULTS AND ANALYSIS</a:t>
            </a:r>
          </a:p>
        </p:txBody>
      </p:sp>
      <p:sp>
        <p:nvSpPr>
          <p:cNvPr id="18" name="TextBox 17">
            <a:extLst>
              <a:ext uri="{FF2B5EF4-FFF2-40B4-BE49-F238E27FC236}">
                <a16:creationId xmlns:a16="http://schemas.microsoft.com/office/drawing/2014/main" id="{365E4BB2-D41E-7648-87DC-F02831449055}"/>
              </a:ext>
            </a:extLst>
          </p:cNvPr>
          <p:cNvSpPr txBox="1"/>
          <p:nvPr/>
        </p:nvSpPr>
        <p:spPr>
          <a:xfrm>
            <a:off x="8409529" y="6333054"/>
            <a:ext cx="2534693" cy="320041"/>
          </a:xfrm>
          <a:prstGeom prst="rect">
            <a:avLst/>
          </a:prstGeom>
        </p:spPr>
        <p:txBody>
          <a:bodyPr vert="horz" lIns="91440" tIns="45720" rIns="91440" bIns="45720" rtlCol="0" anchor="t">
            <a:normAutofit/>
          </a:bodyPr>
          <a:lstStyle/>
          <a:p>
            <a:pPr>
              <a:spcBef>
                <a:spcPct val="0"/>
              </a:spcBef>
              <a:spcAft>
                <a:spcPts val="600"/>
              </a:spcAft>
            </a:pPr>
            <a:r>
              <a:rPr lang="en-US" sz="1400" dirty="0">
                <a:solidFill>
                  <a:schemeClr val="tx1">
                    <a:lumMod val="85000"/>
                    <a:lumOff val="15000"/>
                  </a:schemeClr>
                </a:solidFill>
                <a:latin typeface="+mj-lt"/>
                <a:ea typeface="+mj-ea"/>
                <a:cs typeface="+mj-cs"/>
              </a:rPr>
              <a:t>Fig: Accuracy Score</a:t>
            </a:r>
          </a:p>
        </p:txBody>
      </p:sp>
      <p:sp>
        <p:nvSpPr>
          <p:cNvPr id="20" name="TextBox 19">
            <a:extLst>
              <a:ext uri="{FF2B5EF4-FFF2-40B4-BE49-F238E27FC236}">
                <a16:creationId xmlns:a16="http://schemas.microsoft.com/office/drawing/2014/main" id="{6B2EB04A-4FA1-0C42-84D6-77910F8361BF}"/>
              </a:ext>
            </a:extLst>
          </p:cNvPr>
          <p:cNvSpPr txBox="1"/>
          <p:nvPr/>
        </p:nvSpPr>
        <p:spPr>
          <a:xfrm>
            <a:off x="2112262" y="6289455"/>
            <a:ext cx="3697693" cy="407241"/>
          </a:xfrm>
          <a:prstGeom prst="rect">
            <a:avLst/>
          </a:prstGeom>
        </p:spPr>
        <p:txBody>
          <a:bodyPr vert="horz" lIns="91440" tIns="45720" rIns="91440" bIns="45720" rtlCol="0" anchor="t">
            <a:noAutofit/>
          </a:bodyPr>
          <a:lstStyle/>
          <a:p>
            <a:pPr algn="ctr">
              <a:spcBef>
                <a:spcPct val="0"/>
              </a:spcBef>
              <a:spcAft>
                <a:spcPts val="600"/>
              </a:spcAft>
            </a:pPr>
            <a:r>
              <a:rPr lang="en-US" sz="1300" dirty="0">
                <a:solidFill>
                  <a:schemeClr val="tx1">
                    <a:lumMod val="85000"/>
                    <a:lumOff val="15000"/>
                  </a:schemeClr>
                </a:solidFill>
                <a:latin typeface="+mj-lt"/>
                <a:ea typeface="+mj-ea"/>
                <a:cs typeface="+mj-cs"/>
              </a:rPr>
              <a:t>Fig:  Accuracy v/s Num of epochs Curve</a:t>
            </a:r>
          </a:p>
        </p:txBody>
      </p:sp>
      <p:sp>
        <p:nvSpPr>
          <p:cNvPr id="4" name="TextBox 3">
            <a:extLst>
              <a:ext uri="{FF2B5EF4-FFF2-40B4-BE49-F238E27FC236}">
                <a16:creationId xmlns:a16="http://schemas.microsoft.com/office/drawing/2014/main" id="{2AA10470-EB16-E932-530D-A0257C89EF32}"/>
              </a:ext>
            </a:extLst>
          </p:cNvPr>
          <p:cNvSpPr txBox="1"/>
          <p:nvPr/>
        </p:nvSpPr>
        <p:spPr>
          <a:xfrm>
            <a:off x="1718369" y="1176158"/>
            <a:ext cx="6098344" cy="492443"/>
          </a:xfrm>
          <a:prstGeom prst="rect">
            <a:avLst/>
          </a:prstGeom>
          <a:noFill/>
        </p:spPr>
        <p:txBody>
          <a:bodyPr wrap="square">
            <a:spAutoFit/>
          </a:bodyPr>
          <a:lstStyle/>
          <a:p>
            <a:r>
              <a:rPr lang="en-US" sz="2600" spc="-5" dirty="0">
                <a:latin typeface="Times New Roman" panose="02020603050405020304" pitchFamily="18" charset="0"/>
                <a:cs typeface="Times New Roman" panose="02020603050405020304" pitchFamily="18" charset="0"/>
              </a:rPr>
              <a:t>Training</a:t>
            </a:r>
            <a:r>
              <a:rPr lang="en-US" sz="2600" spc="-50" dirty="0">
                <a:latin typeface="Times New Roman" panose="02020603050405020304" pitchFamily="18" charset="0"/>
                <a:cs typeface="Times New Roman" panose="02020603050405020304" pitchFamily="18" charset="0"/>
              </a:rPr>
              <a:t> </a:t>
            </a:r>
            <a:r>
              <a:rPr lang="en-US" sz="2600" spc="-5" dirty="0">
                <a:latin typeface="Times New Roman" panose="02020603050405020304" pitchFamily="18" charset="0"/>
                <a:cs typeface="Times New Roman" panose="02020603050405020304" pitchFamily="18" charset="0"/>
              </a:rPr>
              <a:t>and Validation Accuracy :</a:t>
            </a:r>
            <a:endParaRPr lang="en-US" sz="2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549AEBB-F1DA-033E-D0C0-8839B14228DD}"/>
              </a:ext>
            </a:extLst>
          </p:cNvPr>
          <p:cNvPicPr>
            <a:picLocks noChangeAspect="1"/>
          </p:cNvPicPr>
          <p:nvPr/>
        </p:nvPicPr>
        <p:blipFill>
          <a:blip r:embed="rId2"/>
          <a:stretch>
            <a:fillRect/>
          </a:stretch>
        </p:blipFill>
        <p:spPr>
          <a:xfrm>
            <a:off x="6612835" y="2260380"/>
            <a:ext cx="5486400" cy="4029075"/>
          </a:xfrm>
          <a:prstGeom prst="rect">
            <a:avLst/>
          </a:prstGeom>
        </p:spPr>
      </p:pic>
      <p:pic>
        <p:nvPicPr>
          <p:cNvPr id="5" name="Picture 4" descr="A picture containing text, screenshot, plot, diagram&#10;&#10;Description automatically generated">
            <a:extLst>
              <a:ext uri="{FF2B5EF4-FFF2-40B4-BE49-F238E27FC236}">
                <a16:creationId xmlns:a16="http://schemas.microsoft.com/office/drawing/2014/main" id="{97A6B9A6-C42F-59D2-B512-65E28C0A257E}"/>
              </a:ext>
            </a:extLst>
          </p:cNvPr>
          <p:cNvPicPr>
            <a:picLocks noChangeAspect="1"/>
          </p:cNvPicPr>
          <p:nvPr/>
        </p:nvPicPr>
        <p:blipFill>
          <a:blip r:embed="rId3"/>
          <a:stretch>
            <a:fillRect/>
          </a:stretch>
        </p:blipFill>
        <p:spPr>
          <a:xfrm>
            <a:off x="1590335" y="2490035"/>
            <a:ext cx="4741545" cy="3683000"/>
          </a:xfrm>
          <a:prstGeom prst="rect">
            <a:avLst/>
          </a:prstGeom>
        </p:spPr>
      </p:pic>
      <p:sp>
        <p:nvSpPr>
          <p:cNvPr id="6" name="TextBox 5">
            <a:extLst>
              <a:ext uri="{FF2B5EF4-FFF2-40B4-BE49-F238E27FC236}">
                <a16:creationId xmlns:a16="http://schemas.microsoft.com/office/drawing/2014/main" id="{067B3243-06FD-88CA-C372-5B7A4C6B570A}"/>
              </a:ext>
            </a:extLst>
          </p:cNvPr>
          <p:cNvSpPr txBox="1"/>
          <p:nvPr/>
        </p:nvSpPr>
        <p:spPr>
          <a:xfrm>
            <a:off x="1718369" y="1743850"/>
            <a:ext cx="6098344" cy="400110"/>
          </a:xfrm>
          <a:prstGeom prst="rect">
            <a:avLst/>
          </a:prstGeom>
          <a:noFill/>
        </p:spPr>
        <p:txBody>
          <a:bodyPr wrap="square">
            <a:spAutoFit/>
          </a:bodyPr>
          <a:lstStyle/>
          <a:p>
            <a:r>
              <a:rPr lang="en-US" sz="2000" spc="-5" dirty="0">
                <a:latin typeface="Times New Roman" panose="02020603050405020304" pitchFamily="18" charset="0"/>
                <a:cs typeface="Times New Roman" panose="02020603050405020304" pitchFamily="18" charset="0"/>
              </a:rPr>
              <a:t>Model 1 (ResNext50):</a:t>
            </a:r>
            <a:endParaRPr lang="en-US" sz="2000" dirty="0">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4437364E-7CFA-98CB-DCAA-DAF7CFFB50FF}"/>
              </a:ext>
            </a:extLst>
          </p:cNvPr>
          <p:cNvSpPr>
            <a:spLocks noGrp="1"/>
          </p:cNvSpPr>
          <p:nvPr>
            <p:ph type="sldNum" sz="quarter" idx="12"/>
          </p:nvPr>
        </p:nvSpPr>
        <p:spPr/>
        <p:txBody>
          <a:bodyPr/>
          <a:lstStyle/>
          <a:p>
            <a:fld id="{5BF998B0-0269-472B-9CA4-4048717895BC}" type="slidenum">
              <a:rPr lang="en-IN" smtClean="0"/>
              <a:t>17</a:t>
            </a:fld>
            <a:endParaRPr lang="en-IN"/>
          </a:p>
        </p:txBody>
      </p:sp>
    </p:spTree>
    <p:extLst>
      <p:ext uri="{BB962C8B-B14F-4D97-AF65-F5344CB8AC3E}">
        <p14:creationId xmlns:p14="http://schemas.microsoft.com/office/powerpoint/2010/main" val="1352050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365E4BB2-D41E-7648-87DC-F02831449055}"/>
              </a:ext>
            </a:extLst>
          </p:cNvPr>
          <p:cNvSpPr txBox="1"/>
          <p:nvPr/>
        </p:nvSpPr>
        <p:spPr>
          <a:xfrm>
            <a:off x="8254785" y="5594033"/>
            <a:ext cx="2534693" cy="320041"/>
          </a:xfrm>
          <a:prstGeom prst="rect">
            <a:avLst/>
          </a:prstGeom>
        </p:spPr>
        <p:txBody>
          <a:bodyPr vert="horz" lIns="91440" tIns="45720" rIns="91440" bIns="45720" rtlCol="0" anchor="t">
            <a:normAutofit/>
          </a:bodyPr>
          <a:lstStyle/>
          <a:p>
            <a:pPr>
              <a:spcBef>
                <a:spcPct val="0"/>
              </a:spcBef>
              <a:spcAft>
                <a:spcPts val="600"/>
              </a:spcAft>
            </a:pPr>
            <a:r>
              <a:rPr lang="en-US" sz="1400" dirty="0">
                <a:solidFill>
                  <a:schemeClr val="tx1">
                    <a:lumMod val="85000"/>
                    <a:lumOff val="15000"/>
                  </a:schemeClr>
                </a:solidFill>
                <a:latin typeface="+mj-lt"/>
                <a:ea typeface="+mj-ea"/>
                <a:cs typeface="+mj-cs"/>
              </a:rPr>
              <a:t>Fig: Accuracy Score</a:t>
            </a:r>
          </a:p>
        </p:txBody>
      </p:sp>
      <p:sp>
        <p:nvSpPr>
          <p:cNvPr id="20" name="TextBox 19">
            <a:extLst>
              <a:ext uri="{FF2B5EF4-FFF2-40B4-BE49-F238E27FC236}">
                <a16:creationId xmlns:a16="http://schemas.microsoft.com/office/drawing/2014/main" id="{6B2EB04A-4FA1-0C42-84D6-77910F8361BF}"/>
              </a:ext>
            </a:extLst>
          </p:cNvPr>
          <p:cNvSpPr txBox="1"/>
          <p:nvPr/>
        </p:nvSpPr>
        <p:spPr>
          <a:xfrm>
            <a:off x="1718369" y="5401996"/>
            <a:ext cx="3010857" cy="407241"/>
          </a:xfrm>
          <a:prstGeom prst="rect">
            <a:avLst/>
          </a:prstGeom>
        </p:spPr>
        <p:txBody>
          <a:bodyPr vert="horz" lIns="91440" tIns="45720" rIns="91440" bIns="45720" rtlCol="0" anchor="t">
            <a:noAutofit/>
          </a:bodyPr>
          <a:lstStyle/>
          <a:p>
            <a:pPr algn="ctr">
              <a:spcBef>
                <a:spcPct val="0"/>
              </a:spcBef>
              <a:spcAft>
                <a:spcPts val="600"/>
              </a:spcAft>
            </a:pPr>
            <a:r>
              <a:rPr lang="en-US" sz="1300" dirty="0">
                <a:solidFill>
                  <a:schemeClr val="tx1">
                    <a:lumMod val="85000"/>
                    <a:lumOff val="15000"/>
                  </a:schemeClr>
                </a:solidFill>
                <a:latin typeface="+mj-lt"/>
                <a:ea typeface="+mj-ea"/>
                <a:cs typeface="+mj-cs"/>
              </a:rPr>
              <a:t>Fig:  Accuracy v/s Num of epochs Curve</a:t>
            </a:r>
          </a:p>
        </p:txBody>
      </p:sp>
      <p:sp>
        <p:nvSpPr>
          <p:cNvPr id="4" name="TextBox 3">
            <a:extLst>
              <a:ext uri="{FF2B5EF4-FFF2-40B4-BE49-F238E27FC236}">
                <a16:creationId xmlns:a16="http://schemas.microsoft.com/office/drawing/2014/main" id="{2AA10470-EB16-E932-530D-A0257C89EF32}"/>
              </a:ext>
            </a:extLst>
          </p:cNvPr>
          <p:cNvSpPr txBox="1"/>
          <p:nvPr/>
        </p:nvSpPr>
        <p:spPr>
          <a:xfrm>
            <a:off x="1680054" y="643520"/>
            <a:ext cx="6098344" cy="492443"/>
          </a:xfrm>
          <a:prstGeom prst="rect">
            <a:avLst/>
          </a:prstGeom>
          <a:noFill/>
        </p:spPr>
        <p:txBody>
          <a:bodyPr wrap="square">
            <a:spAutoFit/>
          </a:bodyPr>
          <a:lstStyle/>
          <a:p>
            <a:r>
              <a:rPr lang="en-US" sz="2600" spc="-5" dirty="0">
                <a:latin typeface="Times New Roman" panose="02020603050405020304" pitchFamily="18" charset="0"/>
                <a:cs typeface="Times New Roman" panose="02020603050405020304" pitchFamily="18" charset="0"/>
              </a:rPr>
              <a:t>Training</a:t>
            </a:r>
            <a:r>
              <a:rPr lang="en-US" sz="2600" spc="-50" dirty="0">
                <a:latin typeface="Times New Roman" panose="02020603050405020304" pitchFamily="18" charset="0"/>
                <a:cs typeface="Times New Roman" panose="02020603050405020304" pitchFamily="18" charset="0"/>
              </a:rPr>
              <a:t> </a:t>
            </a:r>
            <a:r>
              <a:rPr lang="en-US" sz="2600" spc="-5" dirty="0">
                <a:latin typeface="Times New Roman" panose="02020603050405020304" pitchFamily="18" charset="0"/>
                <a:cs typeface="Times New Roman" panose="02020603050405020304" pitchFamily="18" charset="0"/>
              </a:rPr>
              <a:t>and Validation Accuracy :</a:t>
            </a:r>
            <a:endParaRPr lang="en-US" sz="26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EBB0135-F752-3278-52F6-DF1ACE83F234}"/>
              </a:ext>
            </a:extLst>
          </p:cNvPr>
          <p:cNvPicPr>
            <a:picLocks noChangeAspect="1"/>
          </p:cNvPicPr>
          <p:nvPr/>
        </p:nvPicPr>
        <p:blipFill>
          <a:blip r:embed="rId2"/>
          <a:stretch>
            <a:fillRect/>
          </a:stretch>
        </p:blipFill>
        <p:spPr>
          <a:xfrm>
            <a:off x="1924759" y="1992046"/>
            <a:ext cx="4171241" cy="3409950"/>
          </a:xfrm>
          <a:prstGeom prst="rect">
            <a:avLst/>
          </a:prstGeom>
        </p:spPr>
      </p:pic>
      <p:sp>
        <p:nvSpPr>
          <p:cNvPr id="3" name="TextBox 2">
            <a:extLst>
              <a:ext uri="{FF2B5EF4-FFF2-40B4-BE49-F238E27FC236}">
                <a16:creationId xmlns:a16="http://schemas.microsoft.com/office/drawing/2014/main" id="{B2A89082-EE8B-3C8F-78EC-C3F04CEBAB18}"/>
              </a:ext>
            </a:extLst>
          </p:cNvPr>
          <p:cNvSpPr txBox="1"/>
          <p:nvPr/>
        </p:nvSpPr>
        <p:spPr>
          <a:xfrm>
            <a:off x="1718369" y="1270891"/>
            <a:ext cx="6098344" cy="461665"/>
          </a:xfrm>
          <a:prstGeom prst="rect">
            <a:avLst/>
          </a:prstGeom>
          <a:noFill/>
        </p:spPr>
        <p:txBody>
          <a:bodyPr wrap="square">
            <a:spAutoFit/>
          </a:bodyPr>
          <a:lstStyle/>
          <a:p>
            <a:r>
              <a:rPr lang="en-US" sz="2400" spc="-5" dirty="0">
                <a:latin typeface="Times New Roman" panose="02020603050405020304" pitchFamily="18" charset="0"/>
                <a:cs typeface="Times New Roman" panose="02020603050405020304" pitchFamily="18" charset="0"/>
              </a:rPr>
              <a:t>Model 2 (Inception_v3):</a:t>
            </a:r>
            <a:endParaRPr lang="en-US"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E120936-9D2C-6A6E-BF28-7923E0A9FF68}"/>
              </a:ext>
            </a:extLst>
          </p:cNvPr>
          <p:cNvPicPr>
            <a:picLocks noChangeAspect="1"/>
          </p:cNvPicPr>
          <p:nvPr/>
        </p:nvPicPr>
        <p:blipFill>
          <a:blip r:embed="rId3"/>
          <a:stretch>
            <a:fillRect/>
          </a:stretch>
        </p:blipFill>
        <p:spPr>
          <a:xfrm>
            <a:off x="6424100" y="1562264"/>
            <a:ext cx="5505450" cy="4010025"/>
          </a:xfrm>
          <a:prstGeom prst="rect">
            <a:avLst/>
          </a:prstGeom>
        </p:spPr>
      </p:pic>
      <p:sp>
        <p:nvSpPr>
          <p:cNvPr id="9" name="Slide Number Placeholder 8">
            <a:extLst>
              <a:ext uri="{FF2B5EF4-FFF2-40B4-BE49-F238E27FC236}">
                <a16:creationId xmlns:a16="http://schemas.microsoft.com/office/drawing/2014/main" id="{042EC2AD-FADC-2D9C-B348-098F12A9AECF}"/>
              </a:ext>
            </a:extLst>
          </p:cNvPr>
          <p:cNvSpPr>
            <a:spLocks noGrp="1"/>
          </p:cNvSpPr>
          <p:nvPr>
            <p:ph type="sldNum" sz="quarter" idx="12"/>
          </p:nvPr>
        </p:nvSpPr>
        <p:spPr/>
        <p:txBody>
          <a:bodyPr/>
          <a:lstStyle/>
          <a:p>
            <a:fld id="{5BF998B0-0269-472B-9CA4-4048717895BC}" type="slidenum">
              <a:rPr lang="en-IN" smtClean="0"/>
              <a:t>18</a:t>
            </a:fld>
            <a:endParaRPr lang="en-IN"/>
          </a:p>
        </p:txBody>
      </p:sp>
    </p:spTree>
    <p:extLst>
      <p:ext uri="{BB962C8B-B14F-4D97-AF65-F5344CB8AC3E}">
        <p14:creationId xmlns:p14="http://schemas.microsoft.com/office/powerpoint/2010/main" val="103450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68FAFB-D338-0908-EC9B-6993C5671725}"/>
              </a:ext>
            </a:extLst>
          </p:cNvPr>
          <p:cNvSpPr txBox="1"/>
          <p:nvPr/>
        </p:nvSpPr>
        <p:spPr>
          <a:xfrm>
            <a:off x="1646073" y="741393"/>
            <a:ext cx="6098344" cy="492443"/>
          </a:xfrm>
          <a:prstGeom prst="rect">
            <a:avLst/>
          </a:prstGeom>
          <a:noFill/>
        </p:spPr>
        <p:txBody>
          <a:bodyPr wrap="square">
            <a:spAutoFit/>
          </a:bodyPr>
          <a:lstStyle/>
          <a:p>
            <a:r>
              <a:rPr lang="en-US" sz="2600" spc="-5" dirty="0">
                <a:latin typeface="Times New Roman" panose="02020603050405020304" pitchFamily="18" charset="0"/>
                <a:cs typeface="Times New Roman" panose="02020603050405020304" pitchFamily="18" charset="0"/>
              </a:rPr>
              <a:t>Training</a:t>
            </a:r>
            <a:r>
              <a:rPr lang="en-US" sz="2600" spc="-50" dirty="0">
                <a:latin typeface="Times New Roman" panose="02020603050405020304" pitchFamily="18" charset="0"/>
                <a:cs typeface="Times New Roman" panose="02020603050405020304" pitchFamily="18" charset="0"/>
              </a:rPr>
              <a:t> </a:t>
            </a:r>
            <a:r>
              <a:rPr lang="en-US" sz="2600" spc="-5" dirty="0">
                <a:latin typeface="Times New Roman" panose="02020603050405020304" pitchFamily="18" charset="0"/>
                <a:cs typeface="Times New Roman" panose="02020603050405020304" pitchFamily="18" charset="0"/>
              </a:rPr>
              <a:t>and Validation Loss :</a:t>
            </a:r>
            <a:endParaRPr lang="en-US" sz="26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14EA913-75A4-36F5-91F2-DE3FA6E1E996}"/>
              </a:ext>
            </a:extLst>
          </p:cNvPr>
          <p:cNvSpPr txBox="1"/>
          <p:nvPr/>
        </p:nvSpPr>
        <p:spPr>
          <a:xfrm>
            <a:off x="433755" y="6158750"/>
            <a:ext cx="6098344" cy="307777"/>
          </a:xfrm>
          <a:prstGeom prst="rect">
            <a:avLst/>
          </a:prstGeom>
          <a:noFill/>
        </p:spPr>
        <p:txBody>
          <a:bodyPr wrap="square">
            <a:spAutoFit/>
          </a:bodyPr>
          <a:lstStyle/>
          <a:p>
            <a:pPr algn="ctr">
              <a:spcBef>
                <a:spcPct val="0"/>
              </a:spcBef>
              <a:spcAft>
                <a:spcPts val="600"/>
              </a:spcAft>
            </a:pPr>
            <a:r>
              <a:rPr lang="en-US" sz="1400" dirty="0">
                <a:solidFill>
                  <a:schemeClr val="tx1">
                    <a:lumMod val="85000"/>
                    <a:lumOff val="15000"/>
                  </a:schemeClr>
                </a:solidFill>
                <a:latin typeface="+mj-lt"/>
                <a:ea typeface="+mj-ea"/>
                <a:cs typeface="+mj-cs"/>
              </a:rPr>
              <a:t>Fig:  Loss v/s Num of epochs Curve</a:t>
            </a:r>
          </a:p>
        </p:txBody>
      </p:sp>
      <p:pic>
        <p:nvPicPr>
          <p:cNvPr id="2" name="Picture 1" descr="A picture containing text, screenshot, plot, line&#10;&#10;Description automatically generated">
            <a:extLst>
              <a:ext uri="{FF2B5EF4-FFF2-40B4-BE49-F238E27FC236}">
                <a16:creationId xmlns:a16="http://schemas.microsoft.com/office/drawing/2014/main" id="{D6C198E5-E7E7-2FCE-9630-86D42B9F446A}"/>
              </a:ext>
            </a:extLst>
          </p:cNvPr>
          <p:cNvPicPr>
            <a:picLocks noChangeAspect="1"/>
          </p:cNvPicPr>
          <p:nvPr/>
        </p:nvPicPr>
        <p:blipFill>
          <a:blip r:embed="rId2"/>
          <a:stretch>
            <a:fillRect/>
          </a:stretch>
        </p:blipFill>
        <p:spPr>
          <a:xfrm>
            <a:off x="1158387" y="2195482"/>
            <a:ext cx="5050155" cy="3921125"/>
          </a:xfrm>
          <a:prstGeom prst="rect">
            <a:avLst/>
          </a:prstGeom>
        </p:spPr>
      </p:pic>
      <p:pic>
        <p:nvPicPr>
          <p:cNvPr id="11" name="Picture 10">
            <a:extLst>
              <a:ext uri="{FF2B5EF4-FFF2-40B4-BE49-F238E27FC236}">
                <a16:creationId xmlns:a16="http://schemas.microsoft.com/office/drawing/2014/main" id="{1073D187-5569-FC77-FC02-5C1221986015}"/>
              </a:ext>
            </a:extLst>
          </p:cNvPr>
          <p:cNvPicPr>
            <a:picLocks noChangeAspect="1"/>
          </p:cNvPicPr>
          <p:nvPr/>
        </p:nvPicPr>
        <p:blipFill>
          <a:blip r:embed="rId3"/>
          <a:stretch>
            <a:fillRect/>
          </a:stretch>
        </p:blipFill>
        <p:spPr>
          <a:xfrm>
            <a:off x="6532099" y="2087532"/>
            <a:ext cx="5486400" cy="4029075"/>
          </a:xfrm>
          <a:prstGeom prst="rect">
            <a:avLst/>
          </a:prstGeom>
        </p:spPr>
      </p:pic>
      <p:sp>
        <p:nvSpPr>
          <p:cNvPr id="12" name="TextBox 11">
            <a:extLst>
              <a:ext uri="{FF2B5EF4-FFF2-40B4-BE49-F238E27FC236}">
                <a16:creationId xmlns:a16="http://schemas.microsoft.com/office/drawing/2014/main" id="{ED1C1FA0-22B0-3874-7282-368099A53B20}"/>
              </a:ext>
            </a:extLst>
          </p:cNvPr>
          <p:cNvSpPr txBox="1"/>
          <p:nvPr/>
        </p:nvSpPr>
        <p:spPr>
          <a:xfrm>
            <a:off x="1646073" y="1309607"/>
            <a:ext cx="6098344" cy="461665"/>
          </a:xfrm>
          <a:prstGeom prst="rect">
            <a:avLst/>
          </a:prstGeom>
          <a:noFill/>
        </p:spPr>
        <p:txBody>
          <a:bodyPr wrap="square">
            <a:spAutoFit/>
          </a:bodyPr>
          <a:lstStyle/>
          <a:p>
            <a:r>
              <a:rPr lang="en-US" sz="2400" spc="-5" dirty="0">
                <a:latin typeface="Times New Roman" panose="02020603050405020304" pitchFamily="18" charset="0"/>
                <a:cs typeface="Times New Roman" panose="02020603050405020304" pitchFamily="18" charset="0"/>
              </a:rPr>
              <a:t>Model 1 (ResNext50):</a:t>
            </a:r>
            <a:endParaRPr lang="en-US" sz="24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AE3C30C-730F-2919-D170-286B488FCC1C}"/>
              </a:ext>
            </a:extLst>
          </p:cNvPr>
          <p:cNvSpPr txBox="1"/>
          <p:nvPr/>
        </p:nvSpPr>
        <p:spPr>
          <a:xfrm>
            <a:off x="8296988" y="6158750"/>
            <a:ext cx="2534693" cy="320041"/>
          </a:xfrm>
          <a:prstGeom prst="rect">
            <a:avLst/>
          </a:prstGeom>
        </p:spPr>
        <p:txBody>
          <a:bodyPr vert="horz" lIns="91440" tIns="45720" rIns="91440" bIns="45720" rtlCol="0" anchor="t">
            <a:normAutofit/>
          </a:bodyPr>
          <a:lstStyle/>
          <a:p>
            <a:pPr>
              <a:spcBef>
                <a:spcPct val="0"/>
              </a:spcBef>
              <a:spcAft>
                <a:spcPts val="600"/>
              </a:spcAft>
            </a:pPr>
            <a:r>
              <a:rPr lang="en-US" sz="1400" dirty="0">
                <a:solidFill>
                  <a:schemeClr val="tx1">
                    <a:lumMod val="85000"/>
                    <a:lumOff val="15000"/>
                  </a:schemeClr>
                </a:solidFill>
                <a:latin typeface="+mj-lt"/>
                <a:ea typeface="+mj-ea"/>
                <a:cs typeface="+mj-cs"/>
              </a:rPr>
              <a:t>Fig: Accuracy Score</a:t>
            </a:r>
          </a:p>
        </p:txBody>
      </p:sp>
      <p:sp>
        <p:nvSpPr>
          <p:cNvPr id="14" name="Slide Number Placeholder 13">
            <a:extLst>
              <a:ext uri="{FF2B5EF4-FFF2-40B4-BE49-F238E27FC236}">
                <a16:creationId xmlns:a16="http://schemas.microsoft.com/office/drawing/2014/main" id="{02CC3464-5ACC-6DA9-0DED-231D61F54DC8}"/>
              </a:ext>
            </a:extLst>
          </p:cNvPr>
          <p:cNvSpPr>
            <a:spLocks noGrp="1"/>
          </p:cNvSpPr>
          <p:nvPr>
            <p:ph type="sldNum" sz="quarter" idx="12"/>
          </p:nvPr>
        </p:nvSpPr>
        <p:spPr/>
        <p:txBody>
          <a:bodyPr/>
          <a:lstStyle/>
          <a:p>
            <a:fld id="{5BF998B0-0269-472B-9CA4-4048717895BC}" type="slidenum">
              <a:rPr lang="en-IN" smtClean="0"/>
              <a:t>19</a:t>
            </a:fld>
            <a:endParaRPr lang="en-IN"/>
          </a:p>
        </p:txBody>
      </p:sp>
    </p:spTree>
    <p:extLst>
      <p:ext uri="{BB962C8B-B14F-4D97-AF65-F5344CB8AC3E}">
        <p14:creationId xmlns:p14="http://schemas.microsoft.com/office/powerpoint/2010/main" val="3679986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4A2567-C7BF-496E-9591-01EA830CBB54}"/>
              </a:ext>
            </a:extLst>
          </p:cNvPr>
          <p:cNvSpPr txBox="1"/>
          <p:nvPr/>
        </p:nvSpPr>
        <p:spPr>
          <a:xfrm>
            <a:off x="1775791" y="668929"/>
            <a:ext cx="8198204" cy="584775"/>
          </a:xfrm>
          <a:prstGeom prst="rect">
            <a:avLst/>
          </a:prstGeom>
          <a:noFill/>
        </p:spPr>
        <p:txBody>
          <a:bodyPr wrap="square" rtlCol="0">
            <a:spAutoFit/>
          </a:bodyPr>
          <a:lstStyle/>
          <a:p>
            <a:r>
              <a:rPr lang="en-US" sz="3200" b="1" dirty="0"/>
              <a:t>INTRODUCTION : </a:t>
            </a:r>
            <a:endParaRPr lang="en-US" sz="30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BD7E9708-0639-48DC-9EE3-498B3466DB2C}"/>
              </a:ext>
            </a:extLst>
          </p:cNvPr>
          <p:cNvSpPr/>
          <p:nvPr/>
        </p:nvSpPr>
        <p:spPr>
          <a:xfrm>
            <a:off x="990863" y="1940084"/>
            <a:ext cx="6417102" cy="2677656"/>
          </a:xfrm>
          <a:prstGeom prst="rect">
            <a:avLst/>
          </a:prstGeom>
        </p:spPr>
        <p:txBody>
          <a:bodyPr wrap="square">
            <a:spAutoFit/>
          </a:bodyPr>
          <a:lstStyle/>
          <a:p>
            <a:pPr marL="457200" indent="-457200" algn="just">
              <a:buFont typeface="Arial" panose="020B0604020202020204" pitchFamily="34" charset="0"/>
              <a:buChar char="•"/>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Deep fake is a technique for human image synthesis based on artificial intelligence.</a:t>
            </a:r>
          </a:p>
          <a:p>
            <a:pPr marL="457200" indent="-457200" algn="just">
              <a:buFont typeface="Arial" panose="020B0604020202020204" pitchFamily="34" charset="0"/>
              <a:buChar char="•"/>
            </a:pP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Deep fakes are created by combing and superimposing existing images and videos onto source images or videos using a deep learning technique known as generative adversarial network.</a:t>
            </a:r>
            <a:endParaRPr lang="en-US" sz="2400" b="0" i="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p:pic>
        <p:nvPicPr>
          <p:cNvPr id="5" name="WhatsApp Video 2019-10-16 at 7.46.44 AM">
            <a:hlinkClick r:id="" action="ppaction://media"/>
          </p:cNvPr>
          <p:cNvPicPr>
            <a:picLocks noChangeAspect="1"/>
          </p:cNvPicPr>
          <p:nvPr>
            <a:videoFile r:link="rId1"/>
            <p:extLst>
              <p:ext uri="{DAA4B4D4-6D71-4841-9C94-3DE7FCFB9230}">
                <p14:media xmlns:p14="http://schemas.microsoft.com/office/powerpoint/2010/main" r:embed="rId2">
                  <p14:trim st="4660" end="17870.1666"/>
                </p14:media>
              </p:ext>
            </p:extLst>
          </p:nvPr>
        </p:nvPicPr>
        <p:blipFill>
          <a:blip r:embed="rId5"/>
          <a:stretch>
            <a:fillRect/>
          </a:stretch>
        </p:blipFill>
        <p:spPr>
          <a:xfrm>
            <a:off x="7606747" y="1714500"/>
            <a:ext cx="4240695" cy="2804491"/>
          </a:xfrm>
          <a:prstGeom prst="rect">
            <a:avLst/>
          </a:prstGeom>
        </p:spPr>
      </p:pic>
      <p:sp>
        <p:nvSpPr>
          <p:cNvPr id="4" name="Slide Number Placeholder 3">
            <a:extLst>
              <a:ext uri="{FF2B5EF4-FFF2-40B4-BE49-F238E27FC236}">
                <a16:creationId xmlns:a16="http://schemas.microsoft.com/office/drawing/2014/main" id="{116F474B-9650-557C-FCD8-9CD5A20A9F17}"/>
              </a:ext>
            </a:extLst>
          </p:cNvPr>
          <p:cNvSpPr>
            <a:spLocks noGrp="1"/>
          </p:cNvSpPr>
          <p:nvPr>
            <p:ph type="sldNum" sz="quarter" idx="12"/>
          </p:nvPr>
        </p:nvSpPr>
        <p:spPr/>
        <p:txBody>
          <a:bodyPr/>
          <a:lstStyle/>
          <a:p>
            <a:fld id="{5BF998B0-0269-472B-9CA4-4048717895BC}" type="slidenum">
              <a:rPr lang="en-IN" smtClean="0"/>
              <a:t>2</a:t>
            </a:fld>
            <a:endParaRPr lang="en-IN"/>
          </a:p>
        </p:txBody>
      </p:sp>
    </p:spTree>
    <p:extLst>
      <p:ext uri="{BB962C8B-B14F-4D97-AF65-F5344CB8AC3E}">
        <p14:creationId xmlns:p14="http://schemas.microsoft.com/office/powerpoint/2010/main" val="271005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68FAFB-D338-0908-EC9B-6993C5671725}"/>
              </a:ext>
            </a:extLst>
          </p:cNvPr>
          <p:cNvSpPr txBox="1"/>
          <p:nvPr/>
        </p:nvSpPr>
        <p:spPr>
          <a:xfrm>
            <a:off x="1646073" y="741393"/>
            <a:ext cx="6098344" cy="492443"/>
          </a:xfrm>
          <a:prstGeom prst="rect">
            <a:avLst/>
          </a:prstGeom>
          <a:noFill/>
        </p:spPr>
        <p:txBody>
          <a:bodyPr wrap="square">
            <a:spAutoFit/>
          </a:bodyPr>
          <a:lstStyle/>
          <a:p>
            <a:r>
              <a:rPr lang="en-US" sz="2600" spc="-5" dirty="0">
                <a:latin typeface="Times New Roman" panose="02020603050405020304" pitchFamily="18" charset="0"/>
                <a:cs typeface="Times New Roman" panose="02020603050405020304" pitchFamily="18" charset="0"/>
              </a:rPr>
              <a:t>Training</a:t>
            </a:r>
            <a:r>
              <a:rPr lang="en-US" sz="2600" spc="-50" dirty="0">
                <a:latin typeface="Times New Roman" panose="02020603050405020304" pitchFamily="18" charset="0"/>
                <a:cs typeface="Times New Roman" panose="02020603050405020304" pitchFamily="18" charset="0"/>
              </a:rPr>
              <a:t> </a:t>
            </a:r>
            <a:r>
              <a:rPr lang="en-US" sz="2600" spc="-5" dirty="0">
                <a:latin typeface="Times New Roman" panose="02020603050405020304" pitchFamily="18" charset="0"/>
                <a:cs typeface="Times New Roman" panose="02020603050405020304" pitchFamily="18" charset="0"/>
              </a:rPr>
              <a:t>and Validation Loss :</a:t>
            </a:r>
            <a:endParaRPr lang="en-US" sz="2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760A859-5B24-64D3-C046-E080B7B0A693}"/>
              </a:ext>
            </a:extLst>
          </p:cNvPr>
          <p:cNvPicPr>
            <a:picLocks noChangeAspect="1"/>
          </p:cNvPicPr>
          <p:nvPr/>
        </p:nvPicPr>
        <p:blipFill>
          <a:blip r:embed="rId2"/>
          <a:stretch>
            <a:fillRect/>
          </a:stretch>
        </p:blipFill>
        <p:spPr>
          <a:xfrm>
            <a:off x="1057188" y="2106981"/>
            <a:ext cx="4435265" cy="3571688"/>
          </a:xfrm>
          <a:prstGeom prst="rect">
            <a:avLst/>
          </a:prstGeom>
        </p:spPr>
      </p:pic>
      <p:sp>
        <p:nvSpPr>
          <p:cNvPr id="8" name="TextBox 7">
            <a:extLst>
              <a:ext uri="{FF2B5EF4-FFF2-40B4-BE49-F238E27FC236}">
                <a16:creationId xmlns:a16="http://schemas.microsoft.com/office/drawing/2014/main" id="{E14EA913-75A4-36F5-91F2-DE3FA6E1E996}"/>
              </a:ext>
            </a:extLst>
          </p:cNvPr>
          <p:cNvSpPr txBox="1"/>
          <p:nvPr/>
        </p:nvSpPr>
        <p:spPr>
          <a:xfrm>
            <a:off x="311951" y="5785631"/>
            <a:ext cx="6098344" cy="307777"/>
          </a:xfrm>
          <a:prstGeom prst="rect">
            <a:avLst/>
          </a:prstGeom>
          <a:noFill/>
        </p:spPr>
        <p:txBody>
          <a:bodyPr wrap="square">
            <a:spAutoFit/>
          </a:bodyPr>
          <a:lstStyle/>
          <a:p>
            <a:pPr algn="ctr">
              <a:spcBef>
                <a:spcPct val="0"/>
              </a:spcBef>
              <a:spcAft>
                <a:spcPts val="600"/>
              </a:spcAft>
            </a:pPr>
            <a:r>
              <a:rPr lang="en-US" sz="1400" dirty="0">
                <a:solidFill>
                  <a:schemeClr val="tx1">
                    <a:lumMod val="85000"/>
                    <a:lumOff val="15000"/>
                  </a:schemeClr>
                </a:solidFill>
                <a:latin typeface="+mj-lt"/>
                <a:ea typeface="+mj-ea"/>
                <a:cs typeface="+mj-cs"/>
              </a:rPr>
              <a:t>Fig:  Loss v/s Num of epochs Curve</a:t>
            </a:r>
          </a:p>
        </p:txBody>
      </p:sp>
      <p:sp>
        <p:nvSpPr>
          <p:cNvPr id="2" name="TextBox 1">
            <a:extLst>
              <a:ext uri="{FF2B5EF4-FFF2-40B4-BE49-F238E27FC236}">
                <a16:creationId xmlns:a16="http://schemas.microsoft.com/office/drawing/2014/main" id="{133371F0-F659-8202-2198-47234D02BD38}"/>
              </a:ext>
            </a:extLst>
          </p:cNvPr>
          <p:cNvSpPr txBox="1"/>
          <p:nvPr/>
        </p:nvSpPr>
        <p:spPr>
          <a:xfrm>
            <a:off x="1646073" y="1309607"/>
            <a:ext cx="6098344" cy="461665"/>
          </a:xfrm>
          <a:prstGeom prst="rect">
            <a:avLst/>
          </a:prstGeom>
          <a:noFill/>
        </p:spPr>
        <p:txBody>
          <a:bodyPr wrap="square">
            <a:spAutoFit/>
          </a:bodyPr>
          <a:lstStyle/>
          <a:p>
            <a:r>
              <a:rPr lang="en-US" sz="2400" spc="-5" dirty="0">
                <a:latin typeface="Times New Roman" panose="02020603050405020304" pitchFamily="18" charset="0"/>
                <a:cs typeface="Times New Roman" panose="02020603050405020304" pitchFamily="18" charset="0"/>
              </a:rPr>
              <a:t>Model 2 (Inception_v3):</a:t>
            </a:r>
            <a:endParaRPr lang="en-US"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C52ACA3-E7BB-E859-CFD7-193D820D6609}"/>
              </a:ext>
            </a:extLst>
          </p:cNvPr>
          <p:cNvPicPr>
            <a:picLocks noChangeAspect="1"/>
          </p:cNvPicPr>
          <p:nvPr/>
        </p:nvPicPr>
        <p:blipFill>
          <a:blip r:embed="rId3"/>
          <a:stretch>
            <a:fillRect/>
          </a:stretch>
        </p:blipFill>
        <p:spPr>
          <a:xfrm>
            <a:off x="6374599" y="1929494"/>
            <a:ext cx="5505450" cy="4010025"/>
          </a:xfrm>
          <a:prstGeom prst="rect">
            <a:avLst/>
          </a:prstGeom>
        </p:spPr>
      </p:pic>
      <p:sp>
        <p:nvSpPr>
          <p:cNvPr id="9" name="TextBox 8">
            <a:extLst>
              <a:ext uri="{FF2B5EF4-FFF2-40B4-BE49-F238E27FC236}">
                <a16:creationId xmlns:a16="http://schemas.microsoft.com/office/drawing/2014/main" id="{03E28400-10EC-B38E-3DD9-2C750C8B7AA0}"/>
              </a:ext>
            </a:extLst>
          </p:cNvPr>
          <p:cNvSpPr txBox="1"/>
          <p:nvPr/>
        </p:nvSpPr>
        <p:spPr>
          <a:xfrm>
            <a:off x="8226649" y="6005179"/>
            <a:ext cx="2534693" cy="320041"/>
          </a:xfrm>
          <a:prstGeom prst="rect">
            <a:avLst/>
          </a:prstGeom>
        </p:spPr>
        <p:txBody>
          <a:bodyPr vert="horz" lIns="91440" tIns="45720" rIns="91440" bIns="45720" rtlCol="0" anchor="t">
            <a:normAutofit/>
          </a:bodyPr>
          <a:lstStyle/>
          <a:p>
            <a:pPr>
              <a:spcBef>
                <a:spcPct val="0"/>
              </a:spcBef>
              <a:spcAft>
                <a:spcPts val="600"/>
              </a:spcAft>
            </a:pPr>
            <a:r>
              <a:rPr lang="en-US" sz="1400" dirty="0">
                <a:solidFill>
                  <a:schemeClr val="tx1">
                    <a:lumMod val="85000"/>
                    <a:lumOff val="15000"/>
                  </a:schemeClr>
                </a:solidFill>
                <a:latin typeface="+mj-lt"/>
                <a:ea typeface="+mj-ea"/>
                <a:cs typeface="+mj-cs"/>
              </a:rPr>
              <a:t>Fig: Accuracy Score</a:t>
            </a:r>
          </a:p>
        </p:txBody>
      </p:sp>
      <p:sp>
        <p:nvSpPr>
          <p:cNvPr id="10" name="Slide Number Placeholder 9">
            <a:extLst>
              <a:ext uri="{FF2B5EF4-FFF2-40B4-BE49-F238E27FC236}">
                <a16:creationId xmlns:a16="http://schemas.microsoft.com/office/drawing/2014/main" id="{E8D51430-2E08-5E04-C7F0-A576ACA19411}"/>
              </a:ext>
            </a:extLst>
          </p:cNvPr>
          <p:cNvSpPr>
            <a:spLocks noGrp="1"/>
          </p:cNvSpPr>
          <p:nvPr>
            <p:ph type="sldNum" sz="quarter" idx="12"/>
          </p:nvPr>
        </p:nvSpPr>
        <p:spPr/>
        <p:txBody>
          <a:bodyPr/>
          <a:lstStyle/>
          <a:p>
            <a:fld id="{5BF998B0-0269-472B-9CA4-4048717895BC}" type="slidenum">
              <a:rPr lang="en-IN" smtClean="0"/>
              <a:t>20</a:t>
            </a:fld>
            <a:endParaRPr lang="en-IN"/>
          </a:p>
        </p:txBody>
      </p:sp>
    </p:spTree>
    <p:extLst>
      <p:ext uri="{BB962C8B-B14F-4D97-AF65-F5344CB8AC3E}">
        <p14:creationId xmlns:p14="http://schemas.microsoft.com/office/powerpoint/2010/main" val="2347383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8F5C23D-F7AC-993F-D7B6-B5A617E98E4C}"/>
              </a:ext>
            </a:extLst>
          </p:cNvPr>
          <p:cNvSpPr txBox="1"/>
          <p:nvPr/>
        </p:nvSpPr>
        <p:spPr>
          <a:xfrm>
            <a:off x="1842648" y="689707"/>
            <a:ext cx="6098344" cy="523220"/>
          </a:xfrm>
          <a:prstGeom prst="rect">
            <a:avLst/>
          </a:prstGeom>
          <a:noFill/>
        </p:spPr>
        <p:txBody>
          <a:bodyPr wrap="square">
            <a:spAutoFit/>
          </a:bodyPr>
          <a:lstStyle/>
          <a:p>
            <a:r>
              <a:rPr lang="en-US" sz="2800" spc="-5" dirty="0">
                <a:latin typeface="Times New Roman" panose="02020603050405020304" pitchFamily="18" charset="0"/>
                <a:cs typeface="Times New Roman" panose="02020603050405020304" pitchFamily="18" charset="0"/>
              </a:rPr>
              <a:t>Confusion</a:t>
            </a:r>
            <a:r>
              <a:rPr lang="en-US" sz="2400" spc="-5" dirty="0">
                <a:latin typeface="Times New Roman" panose="02020603050405020304" pitchFamily="18" charset="0"/>
                <a:cs typeface="Times New Roman" panose="02020603050405020304" pitchFamily="18" charset="0"/>
              </a:rPr>
              <a:t> Matrix :</a:t>
            </a:r>
            <a:endParaRPr lang="en-US"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27AA980-2AC8-26DC-68AB-1E4CD2138E84}"/>
              </a:ext>
            </a:extLst>
          </p:cNvPr>
          <p:cNvSpPr txBox="1"/>
          <p:nvPr/>
        </p:nvSpPr>
        <p:spPr>
          <a:xfrm>
            <a:off x="2059963" y="2772564"/>
            <a:ext cx="3285760" cy="1323439"/>
          </a:xfrm>
          <a:prstGeom prst="rect">
            <a:avLst/>
          </a:prstGeom>
          <a:noFill/>
        </p:spPr>
        <p:txBody>
          <a:bodyPr wrap="square">
            <a:spAutoFit/>
          </a:bodyPr>
          <a:lstStyle/>
          <a:p>
            <a:pPr marL="285750" indent="-285750">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Precision : 0.93</a:t>
            </a:r>
          </a:p>
          <a:p>
            <a:pPr marL="285750" indent="-285750">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Recall : 0.87</a:t>
            </a:r>
          </a:p>
          <a:p>
            <a:pPr marL="285750" indent="-285750">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F1 Score : 0.90</a:t>
            </a:r>
          </a:p>
          <a:p>
            <a:pPr marL="285750" indent="-285750">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Calculated Accuracy : 89%</a:t>
            </a:r>
            <a:endParaRPr lang="en-US" sz="20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5D22701-FE88-4252-BCFE-22E18D5698A3}"/>
              </a:ext>
            </a:extLst>
          </p:cNvPr>
          <p:cNvSpPr txBox="1"/>
          <p:nvPr/>
        </p:nvSpPr>
        <p:spPr>
          <a:xfrm>
            <a:off x="1842648" y="1300248"/>
            <a:ext cx="6098344" cy="461665"/>
          </a:xfrm>
          <a:prstGeom prst="rect">
            <a:avLst/>
          </a:prstGeom>
          <a:noFill/>
        </p:spPr>
        <p:txBody>
          <a:bodyPr wrap="square">
            <a:spAutoFit/>
          </a:bodyPr>
          <a:lstStyle/>
          <a:p>
            <a:r>
              <a:rPr lang="en-US" sz="2400" spc="-5" dirty="0">
                <a:latin typeface="Times New Roman" panose="02020603050405020304" pitchFamily="18" charset="0"/>
                <a:cs typeface="Times New Roman" panose="02020603050405020304" pitchFamily="18" charset="0"/>
              </a:rPr>
              <a:t>Model 1 (ResNext50):</a:t>
            </a: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2D8A8FF-2C20-5D49-C268-325717FEA303}"/>
              </a:ext>
            </a:extLst>
          </p:cNvPr>
          <p:cNvPicPr>
            <a:picLocks noChangeAspect="1"/>
          </p:cNvPicPr>
          <p:nvPr/>
        </p:nvPicPr>
        <p:blipFill>
          <a:blip r:embed="rId3"/>
          <a:stretch>
            <a:fillRect/>
          </a:stretch>
        </p:blipFill>
        <p:spPr>
          <a:xfrm>
            <a:off x="5480465" y="1212927"/>
            <a:ext cx="5648325" cy="4810125"/>
          </a:xfrm>
          <a:prstGeom prst="rect">
            <a:avLst/>
          </a:prstGeom>
        </p:spPr>
      </p:pic>
      <p:sp>
        <p:nvSpPr>
          <p:cNvPr id="6" name="Slide Number Placeholder 5">
            <a:extLst>
              <a:ext uri="{FF2B5EF4-FFF2-40B4-BE49-F238E27FC236}">
                <a16:creationId xmlns:a16="http://schemas.microsoft.com/office/drawing/2014/main" id="{25429242-5A4A-D63C-12E2-89C98A9C3FD9}"/>
              </a:ext>
            </a:extLst>
          </p:cNvPr>
          <p:cNvSpPr>
            <a:spLocks noGrp="1"/>
          </p:cNvSpPr>
          <p:nvPr>
            <p:ph type="sldNum" sz="quarter" idx="12"/>
          </p:nvPr>
        </p:nvSpPr>
        <p:spPr/>
        <p:txBody>
          <a:bodyPr/>
          <a:lstStyle/>
          <a:p>
            <a:fld id="{5BF998B0-0269-472B-9CA4-4048717895BC}" type="slidenum">
              <a:rPr lang="en-IN" smtClean="0"/>
              <a:t>21</a:t>
            </a:fld>
            <a:endParaRPr lang="en-IN"/>
          </a:p>
        </p:txBody>
      </p:sp>
    </p:spTree>
    <p:extLst>
      <p:ext uri="{BB962C8B-B14F-4D97-AF65-F5344CB8AC3E}">
        <p14:creationId xmlns:p14="http://schemas.microsoft.com/office/powerpoint/2010/main" val="1173917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8F5C23D-F7AC-993F-D7B6-B5A617E98E4C}"/>
              </a:ext>
            </a:extLst>
          </p:cNvPr>
          <p:cNvSpPr txBox="1"/>
          <p:nvPr/>
        </p:nvSpPr>
        <p:spPr>
          <a:xfrm>
            <a:off x="1842648" y="689707"/>
            <a:ext cx="6098344" cy="523220"/>
          </a:xfrm>
          <a:prstGeom prst="rect">
            <a:avLst/>
          </a:prstGeom>
          <a:noFill/>
        </p:spPr>
        <p:txBody>
          <a:bodyPr wrap="square">
            <a:spAutoFit/>
          </a:bodyPr>
          <a:lstStyle/>
          <a:p>
            <a:r>
              <a:rPr lang="en-US" sz="2800" spc="-5" dirty="0">
                <a:latin typeface="Times New Roman" panose="02020603050405020304" pitchFamily="18" charset="0"/>
                <a:cs typeface="Times New Roman" panose="02020603050405020304" pitchFamily="18" charset="0"/>
              </a:rPr>
              <a:t>Confusion</a:t>
            </a:r>
            <a:r>
              <a:rPr lang="en-US" sz="2400" spc="-5" dirty="0">
                <a:latin typeface="Times New Roman" panose="02020603050405020304" pitchFamily="18" charset="0"/>
                <a:cs typeface="Times New Roman" panose="02020603050405020304" pitchFamily="18" charset="0"/>
              </a:rPr>
              <a:t> Matrix :</a:t>
            </a:r>
            <a:endParaRPr lang="en-US"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27AA980-2AC8-26DC-68AB-1E4CD2138E84}"/>
              </a:ext>
            </a:extLst>
          </p:cNvPr>
          <p:cNvSpPr txBox="1"/>
          <p:nvPr/>
        </p:nvSpPr>
        <p:spPr>
          <a:xfrm>
            <a:off x="2059963" y="2772564"/>
            <a:ext cx="3285760" cy="1323439"/>
          </a:xfrm>
          <a:prstGeom prst="rect">
            <a:avLst/>
          </a:prstGeom>
          <a:noFill/>
        </p:spPr>
        <p:txBody>
          <a:bodyPr wrap="square">
            <a:spAutoFit/>
          </a:bodyPr>
          <a:lstStyle/>
          <a:p>
            <a:pPr marL="285750" indent="-285750">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Precision : 0.99</a:t>
            </a:r>
          </a:p>
          <a:p>
            <a:pPr marL="285750" indent="-285750">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Recall : 0.78</a:t>
            </a:r>
          </a:p>
          <a:p>
            <a:pPr marL="285750" indent="-285750">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F1 Score : 0.87</a:t>
            </a:r>
          </a:p>
          <a:p>
            <a:pPr marL="285750" indent="-285750">
              <a:buFont typeface="Arial" panose="020B0604020202020204" pitchFamily="34" charset="0"/>
              <a:buChar char="•"/>
            </a:pPr>
            <a:r>
              <a:rPr lang="en-US" sz="2000" spc="-5" dirty="0">
                <a:latin typeface="Times New Roman" panose="02020603050405020304" pitchFamily="18" charset="0"/>
                <a:cs typeface="Times New Roman" panose="02020603050405020304" pitchFamily="18" charset="0"/>
              </a:rPr>
              <a:t>Calculated Accuracy : 87%</a:t>
            </a:r>
            <a:endParaRPr lang="en-US" sz="20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BDA67B0-E13D-008A-5DEE-5DA908150F02}"/>
              </a:ext>
            </a:extLst>
          </p:cNvPr>
          <p:cNvSpPr txBox="1"/>
          <p:nvPr/>
        </p:nvSpPr>
        <p:spPr>
          <a:xfrm>
            <a:off x="1842648" y="1300248"/>
            <a:ext cx="6098344" cy="461665"/>
          </a:xfrm>
          <a:prstGeom prst="rect">
            <a:avLst/>
          </a:prstGeom>
          <a:noFill/>
        </p:spPr>
        <p:txBody>
          <a:bodyPr wrap="square">
            <a:spAutoFit/>
          </a:bodyPr>
          <a:lstStyle/>
          <a:p>
            <a:r>
              <a:rPr lang="en-US" sz="2400" spc="-5" dirty="0">
                <a:latin typeface="Times New Roman" panose="02020603050405020304" pitchFamily="18" charset="0"/>
                <a:cs typeface="Times New Roman" panose="02020603050405020304" pitchFamily="18" charset="0"/>
              </a:rPr>
              <a:t>Model 2 (Inception_v3):</a:t>
            </a: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EEBA1DD-1E59-3F95-1535-0074302006C1}"/>
              </a:ext>
            </a:extLst>
          </p:cNvPr>
          <p:cNvPicPr>
            <a:picLocks noChangeAspect="1"/>
          </p:cNvPicPr>
          <p:nvPr/>
        </p:nvPicPr>
        <p:blipFill>
          <a:blip r:embed="rId3"/>
          <a:stretch>
            <a:fillRect/>
          </a:stretch>
        </p:blipFill>
        <p:spPr>
          <a:xfrm>
            <a:off x="5982798" y="951317"/>
            <a:ext cx="5572125" cy="4886325"/>
          </a:xfrm>
          <a:prstGeom prst="rect">
            <a:avLst/>
          </a:prstGeom>
        </p:spPr>
      </p:pic>
      <p:sp>
        <p:nvSpPr>
          <p:cNvPr id="6" name="Slide Number Placeholder 5">
            <a:extLst>
              <a:ext uri="{FF2B5EF4-FFF2-40B4-BE49-F238E27FC236}">
                <a16:creationId xmlns:a16="http://schemas.microsoft.com/office/drawing/2014/main" id="{A2F3A2A1-699D-7830-2B3B-B6ACCE836CB5}"/>
              </a:ext>
            </a:extLst>
          </p:cNvPr>
          <p:cNvSpPr>
            <a:spLocks noGrp="1"/>
          </p:cNvSpPr>
          <p:nvPr>
            <p:ph type="sldNum" sz="quarter" idx="12"/>
          </p:nvPr>
        </p:nvSpPr>
        <p:spPr/>
        <p:txBody>
          <a:bodyPr/>
          <a:lstStyle/>
          <a:p>
            <a:fld id="{5BF998B0-0269-472B-9CA4-4048717895BC}" type="slidenum">
              <a:rPr lang="en-IN" smtClean="0"/>
              <a:t>22</a:t>
            </a:fld>
            <a:endParaRPr lang="en-IN"/>
          </a:p>
        </p:txBody>
      </p:sp>
    </p:spTree>
    <p:extLst>
      <p:ext uri="{BB962C8B-B14F-4D97-AF65-F5344CB8AC3E}">
        <p14:creationId xmlns:p14="http://schemas.microsoft.com/office/powerpoint/2010/main" val="2518272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79A5587-36BC-8AF9-8323-EA089C27293E}"/>
              </a:ext>
            </a:extLst>
          </p:cNvPr>
          <p:cNvSpPr txBox="1"/>
          <p:nvPr/>
        </p:nvSpPr>
        <p:spPr>
          <a:xfrm>
            <a:off x="1701708" y="752599"/>
            <a:ext cx="6098344" cy="523220"/>
          </a:xfrm>
          <a:prstGeom prst="rect">
            <a:avLst/>
          </a:prstGeom>
          <a:noFill/>
        </p:spPr>
        <p:txBody>
          <a:bodyPr wrap="square">
            <a:spAutoFit/>
          </a:bodyPr>
          <a:lstStyle/>
          <a:p>
            <a:r>
              <a:rPr lang="en-US" sz="2800" b="1" spc="-5" dirty="0">
                <a:latin typeface="Times New Roman" panose="02020603050405020304" pitchFamily="18" charset="0"/>
                <a:cs typeface="Times New Roman" panose="02020603050405020304" pitchFamily="18" charset="0"/>
              </a:rPr>
              <a:t>Prediction</a:t>
            </a:r>
            <a:r>
              <a:rPr lang="en-US" sz="1800" b="1" spc="-5" dirty="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D77F0870-5CCB-95F8-02E1-027BA792E9F8}"/>
              </a:ext>
            </a:extLst>
          </p:cNvPr>
          <p:cNvPicPr>
            <a:picLocks noChangeAspect="1"/>
          </p:cNvPicPr>
          <p:nvPr/>
        </p:nvPicPr>
        <p:blipFill>
          <a:blip r:embed="rId3"/>
          <a:stretch>
            <a:fillRect/>
          </a:stretch>
        </p:blipFill>
        <p:spPr>
          <a:xfrm>
            <a:off x="3648913" y="754145"/>
            <a:ext cx="2518703" cy="2291207"/>
          </a:xfrm>
          <a:prstGeom prst="rect">
            <a:avLst/>
          </a:prstGeom>
        </p:spPr>
      </p:pic>
      <p:pic>
        <p:nvPicPr>
          <p:cNvPr id="15" name="Picture 14">
            <a:extLst>
              <a:ext uri="{FF2B5EF4-FFF2-40B4-BE49-F238E27FC236}">
                <a16:creationId xmlns:a16="http://schemas.microsoft.com/office/drawing/2014/main" id="{384D1FE7-1716-7EF3-B860-64A5F5DBE30B}"/>
              </a:ext>
            </a:extLst>
          </p:cNvPr>
          <p:cNvPicPr>
            <a:picLocks noChangeAspect="1"/>
          </p:cNvPicPr>
          <p:nvPr/>
        </p:nvPicPr>
        <p:blipFill>
          <a:blip r:embed="rId4"/>
          <a:stretch>
            <a:fillRect/>
          </a:stretch>
        </p:blipFill>
        <p:spPr>
          <a:xfrm>
            <a:off x="7283736" y="598971"/>
            <a:ext cx="2518704" cy="2601556"/>
          </a:xfrm>
          <a:prstGeom prst="rect">
            <a:avLst/>
          </a:prstGeom>
        </p:spPr>
      </p:pic>
      <p:sp>
        <p:nvSpPr>
          <p:cNvPr id="16" name="TextBox 15">
            <a:extLst>
              <a:ext uri="{FF2B5EF4-FFF2-40B4-BE49-F238E27FC236}">
                <a16:creationId xmlns:a16="http://schemas.microsoft.com/office/drawing/2014/main" id="{BB0CB94A-1D6E-C81D-1DE6-FF3CF5265C6C}"/>
              </a:ext>
            </a:extLst>
          </p:cNvPr>
          <p:cNvSpPr txBox="1"/>
          <p:nvPr/>
        </p:nvSpPr>
        <p:spPr>
          <a:xfrm>
            <a:off x="3648913" y="3065871"/>
            <a:ext cx="3150221" cy="323165"/>
          </a:xfrm>
          <a:prstGeom prst="rect">
            <a:avLst/>
          </a:prstGeom>
          <a:noFill/>
        </p:spPr>
        <p:txBody>
          <a:bodyPr wrap="square" rtlCol="0">
            <a:spAutoFit/>
          </a:bodyPr>
          <a:lstStyle/>
          <a:p>
            <a:r>
              <a:rPr lang="en-US" sz="1500" dirty="0"/>
              <a:t>Fig. : Original video Frame </a:t>
            </a:r>
          </a:p>
        </p:txBody>
      </p:sp>
      <p:sp>
        <p:nvSpPr>
          <p:cNvPr id="17" name="TextBox 16">
            <a:extLst>
              <a:ext uri="{FF2B5EF4-FFF2-40B4-BE49-F238E27FC236}">
                <a16:creationId xmlns:a16="http://schemas.microsoft.com/office/drawing/2014/main" id="{969535D4-972E-55F9-6AD3-0F96E022A9C1}"/>
              </a:ext>
            </a:extLst>
          </p:cNvPr>
          <p:cNvSpPr txBox="1"/>
          <p:nvPr/>
        </p:nvSpPr>
        <p:spPr>
          <a:xfrm>
            <a:off x="7283736" y="3302882"/>
            <a:ext cx="2677336" cy="323165"/>
          </a:xfrm>
          <a:prstGeom prst="rect">
            <a:avLst/>
          </a:prstGeom>
          <a:noFill/>
        </p:spPr>
        <p:txBody>
          <a:bodyPr wrap="none" rtlCol="0">
            <a:spAutoFit/>
          </a:bodyPr>
          <a:lstStyle/>
          <a:p>
            <a:r>
              <a:rPr lang="en-US" sz="1500" dirty="0"/>
              <a:t>Fig. : predict as </a:t>
            </a:r>
            <a:r>
              <a:rPr lang="en-US" sz="1500" dirty="0">
                <a:solidFill>
                  <a:srgbClr val="00B0F0"/>
                </a:solidFill>
              </a:rPr>
              <a:t>REAL</a:t>
            </a:r>
            <a:r>
              <a:rPr lang="en-US" sz="1500" dirty="0"/>
              <a:t> video</a:t>
            </a:r>
          </a:p>
        </p:txBody>
      </p:sp>
      <p:pic>
        <p:nvPicPr>
          <p:cNvPr id="19" name="Picture 18">
            <a:extLst>
              <a:ext uri="{FF2B5EF4-FFF2-40B4-BE49-F238E27FC236}">
                <a16:creationId xmlns:a16="http://schemas.microsoft.com/office/drawing/2014/main" id="{BE49DEF5-CD0B-CCF8-0C0A-EAAB7D3057DC}"/>
              </a:ext>
            </a:extLst>
          </p:cNvPr>
          <p:cNvPicPr>
            <a:picLocks noChangeAspect="1"/>
          </p:cNvPicPr>
          <p:nvPr/>
        </p:nvPicPr>
        <p:blipFill>
          <a:blip r:embed="rId5"/>
          <a:stretch>
            <a:fillRect/>
          </a:stretch>
        </p:blipFill>
        <p:spPr>
          <a:xfrm>
            <a:off x="3748193" y="3649064"/>
            <a:ext cx="2358473" cy="2372680"/>
          </a:xfrm>
          <a:prstGeom prst="rect">
            <a:avLst/>
          </a:prstGeom>
        </p:spPr>
      </p:pic>
      <p:sp>
        <p:nvSpPr>
          <p:cNvPr id="20" name="TextBox 19">
            <a:extLst>
              <a:ext uri="{FF2B5EF4-FFF2-40B4-BE49-F238E27FC236}">
                <a16:creationId xmlns:a16="http://schemas.microsoft.com/office/drawing/2014/main" id="{A29E9C40-BC49-0DBA-DA0E-02840A832B66}"/>
              </a:ext>
            </a:extLst>
          </p:cNvPr>
          <p:cNvSpPr txBox="1"/>
          <p:nvPr/>
        </p:nvSpPr>
        <p:spPr>
          <a:xfrm>
            <a:off x="3648912" y="6139572"/>
            <a:ext cx="3150221" cy="323165"/>
          </a:xfrm>
          <a:prstGeom prst="rect">
            <a:avLst/>
          </a:prstGeom>
          <a:noFill/>
        </p:spPr>
        <p:txBody>
          <a:bodyPr wrap="square" rtlCol="0">
            <a:spAutoFit/>
          </a:bodyPr>
          <a:lstStyle/>
          <a:p>
            <a:r>
              <a:rPr lang="en-US" sz="1500" dirty="0"/>
              <a:t>Fig. : Deepfake video Frame </a:t>
            </a:r>
          </a:p>
        </p:txBody>
      </p:sp>
      <p:pic>
        <p:nvPicPr>
          <p:cNvPr id="22" name="Picture 21">
            <a:extLst>
              <a:ext uri="{FF2B5EF4-FFF2-40B4-BE49-F238E27FC236}">
                <a16:creationId xmlns:a16="http://schemas.microsoft.com/office/drawing/2014/main" id="{68B1204E-A813-E41C-A67B-7579297DA637}"/>
              </a:ext>
            </a:extLst>
          </p:cNvPr>
          <p:cNvPicPr>
            <a:picLocks noChangeAspect="1"/>
          </p:cNvPicPr>
          <p:nvPr/>
        </p:nvPicPr>
        <p:blipFill>
          <a:blip r:embed="rId6"/>
          <a:stretch>
            <a:fillRect/>
          </a:stretch>
        </p:blipFill>
        <p:spPr>
          <a:xfrm>
            <a:off x="7289670" y="3728402"/>
            <a:ext cx="2518704" cy="2659571"/>
          </a:xfrm>
          <a:prstGeom prst="rect">
            <a:avLst/>
          </a:prstGeom>
        </p:spPr>
      </p:pic>
      <p:sp>
        <p:nvSpPr>
          <p:cNvPr id="23" name="TextBox 22">
            <a:extLst>
              <a:ext uri="{FF2B5EF4-FFF2-40B4-BE49-F238E27FC236}">
                <a16:creationId xmlns:a16="http://schemas.microsoft.com/office/drawing/2014/main" id="{557C36B5-AD06-04EB-1100-474907539EDA}"/>
              </a:ext>
            </a:extLst>
          </p:cNvPr>
          <p:cNvSpPr txBox="1"/>
          <p:nvPr/>
        </p:nvSpPr>
        <p:spPr>
          <a:xfrm>
            <a:off x="7282134" y="6387973"/>
            <a:ext cx="2678938" cy="323165"/>
          </a:xfrm>
          <a:prstGeom prst="rect">
            <a:avLst/>
          </a:prstGeom>
          <a:noFill/>
        </p:spPr>
        <p:txBody>
          <a:bodyPr wrap="none" rtlCol="0">
            <a:spAutoFit/>
          </a:bodyPr>
          <a:lstStyle/>
          <a:p>
            <a:r>
              <a:rPr lang="en-US" sz="1500" dirty="0"/>
              <a:t>Fig. : predict as </a:t>
            </a:r>
            <a:r>
              <a:rPr lang="en-US" sz="1500" dirty="0">
                <a:solidFill>
                  <a:srgbClr val="FF0000"/>
                </a:solidFill>
              </a:rPr>
              <a:t>FAKE</a:t>
            </a:r>
            <a:r>
              <a:rPr lang="en-US" sz="1500" dirty="0"/>
              <a:t> video</a:t>
            </a:r>
          </a:p>
        </p:txBody>
      </p:sp>
      <p:sp>
        <p:nvSpPr>
          <p:cNvPr id="2" name="TextBox 1">
            <a:extLst>
              <a:ext uri="{FF2B5EF4-FFF2-40B4-BE49-F238E27FC236}">
                <a16:creationId xmlns:a16="http://schemas.microsoft.com/office/drawing/2014/main" id="{5EF2DE7C-0FF8-43D7-43BB-11C8A8898646}"/>
              </a:ext>
            </a:extLst>
          </p:cNvPr>
          <p:cNvSpPr txBox="1"/>
          <p:nvPr/>
        </p:nvSpPr>
        <p:spPr>
          <a:xfrm>
            <a:off x="9919656" y="1014209"/>
            <a:ext cx="2281394" cy="923330"/>
          </a:xfrm>
          <a:prstGeom prst="rect">
            <a:avLst/>
          </a:prstGeom>
          <a:noFill/>
        </p:spPr>
        <p:txBody>
          <a:bodyPr wrap="none" rtlCol="0">
            <a:spAutoFit/>
          </a:bodyPr>
          <a:lstStyle/>
          <a:p>
            <a:pPr marL="285750" indent="-285750">
              <a:buFont typeface="Arial" panose="020B0604020202020204" pitchFamily="34" charset="0"/>
              <a:buChar char="•"/>
            </a:pPr>
            <a:r>
              <a:rPr lang="en-US" dirty="0"/>
              <a:t>Confidence of </a:t>
            </a:r>
          </a:p>
          <a:p>
            <a:r>
              <a:rPr lang="en-US" dirty="0"/>
              <a:t>     prediction : 99%</a:t>
            </a:r>
          </a:p>
          <a:p>
            <a:pPr marL="285750" indent="-285750">
              <a:buFont typeface="Arial" panose="020B0604020202020204" pitchFamily="34" charset="0"/>
              <a:buChar char="•"/>
            </a:pPr>
            <a:r>
              <a:rPr lang="en-US" dirty="0"/>
              <a:t>Result: </a:t>
            </a:r>
            <a:r>
              <a:rPr lang="en-US" dirty="0">
                <a:solidFill>
                  <a:srgbClr val="00B0F0"/>
                </a:solidFill>
              </a:rPr>
              <a:t>REAL</a:t>
            </a:r>
          </a:p>
        </p:txBody>
      </p:sp>
      <p:sp>
        <p:nvSpPr>
          <p:cNvPr id="3" name="TextBox 2">
            <a:extLst>
              <a:ext uri="{FF2B5EF4-FFF2-40B4-BE49-F238E27FC236}">
                <a16:creationId xmlns:a16="http://schemas.microsoft.com/office/drawing/2014/main" id="{72DC46B3-DE07-C359-1693-5889D741E53E}"/>
              </a:ext>
            </a:extLst>
          </p:cNvPr>
          <p:cNvSpPr txBox="1"/>
          <p:nvPr/>
        </p:nvSpPr>
        <p:spPr>
          <a:xfrm>
            <a:off x="9961072" y="4458797"/>
            <a:ext cx="2281394" cy="923330"/>
          </a:xfrm>
          <a:prstGeom prst="rect">
            <a:avLst/>
          </a:prstGeom>
          <a:noFill/>
        </p:spPr>
        <p:txBody>
          <a:bodyPr wrap="none" rtlCol="0">
            <a:spAutoFit/>
          </a:bodyPr>
          <a:lstStyle/>
          <a:p>
            <a:pPr marL="285750" indent="-285750">
              <a:buFont typeface="Arial" panose="020B0604020202020204" pitchFamily="34" charset="0"/>
              <a:buChar char="•"/>
            </a:pPr>
            <a:r>
              <a:rPr lang="en-US" dirty="0"/>
              <a:t>Confidence of </a:t>
            </a:r>
          </a:p>
          <a:p>
            <a:r>
              <a:rPr lang="en-US" dirty="0"/>
              <a:t>     prediction : 99%</a:t>
            </a:r>
          </a:p>
          <a:p>
            <a:pPr marL="285750" indent="-285750">
              <a:buFont typeface="Arial" panose="020B0604020202020204" pitchFamily="34" charset="0"/>
              <a:buChar char="•"/>
            </a:pPr>
            <a:r>
              <a:rPr lang="en-US" dirty="0"/>
              <a:t>Result: </a:t>
            </a:r>
            <a:r>
              <a:rPr lang="en-US" dirty="0">
                <a:solidFill>
                  <a:srgbClr val="FF0000"/>
                </a:solidFill>
              </a:rPr>
              <a:t>FAKE</a:t>
            </a:r>
          </a:p>
        </p:txBody>
      </p:sp>
      <p:sp>
        <p:nvSpPr>
          <p:cNvPr id="4" name="Slide Number Placeholder 3">
            <a:extLst>
              <a:ext uri="{FF2B5EF4-FFF2-40B4-BE49-F238E27FC236}">
                <a16:creationId xmlns:a16="http://schemas.microsoft.com/office/drawing/2014/main" id="{D90BF968-B398-A4AB-4DA2-BFDEC3BE22FD}"/>
              </a:ext>
            </a:extLst>
          </p:cNvPr>
          <p:cNvSpPr>
            <a:spLocks noGrp="1"/>
          </p:cNvSpPr>
          <p:nvPr>
            <p:ph type="sldNum" sz="quarter" idx="12"/>
          </p:nvPr>
        </p:nvSpPr>
        <p:spPr/>
        <p:txBody>
          <a:bodyPr/>
          <a:lstStyle/>
          <a:p>
            <a:fld id="{5BF998B0-0269-472B-9CA4-4048717895BC}" type="slidenum">
              <a:rPr lang="en-IN" smtClean="0"/>
              <a:t>23</a:t>
            </a:fld>
            <a:endParaRPr lang="en-IN"/>
          </a:p>
        </p:txBody>
      </p:sp>
    </p:spTree>
    <p:extLst>
      <p:ext uri="{BB962C8B-B14F-4D97-AF65-F5344CB8AC3E}">
        <p14:creationId xmlns:p14="http://schemas.microsoft.com/office/powerpoint/2010/main" val="852111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3445E8-8DC5-41AE-8943-17241355631A}"/>
              </a:ext>
            </a:extLst>
          </p:cNvPr>
          <p:cNvPicPr>
            <a:picLocks noChangeAspect="1"/>
          </p:cNvPicPr>
          <p:nvPr/>
        </p:nvPicPr>
        <p:blipFill>
          <a:blip r:embed="rId2"/>
          <a:stretch>
            <a:fillRect/>
          </a:stretch>
        </p:blipFill>
        <p:spPr>
          <a:xfrm>
            <a:off x="3817761" y="677545"/>
            <a:ext cx="2416291" cy="2261235"/>
          </a:xfrm>
          <a:prstGeom prst="rect">
            <a:avLst/>
          </a:prstGeom>
        </p:spPr>
      </p:pic>
      <p:pic>
        <p:nvPicPr>
          <p:cNvPr id="5" name="Picture 4">
            <a:extLst>
              <a:ext uri="{FF2B5EF4-FFF2-40B4-BE49-F238E27FC236}">
                <a16:creationId xmlns:a16="http://schemas.microsoft.com/office/drawing/2014/main" id="{75D750C7-BE5C-A3AF-0C11-DE72F694711F}"/>
              </a:ext>
            </a:extLst>
          </p:cNvPr>
          <p:cNvPicPr>
            <a:picLocks noChangeAspect="1"/>
          </p:cNvPicPr>
          <p:nvPr/>
        </p:nvPicPr>
        <p:blipFill>
          <a:blip r:embed="rId3"/>
          <a:stretch>
            <a:fillRect/>
          </a:stretch>
        </p:blipFill>
        <p:spPr>
          <a:xfrm>
            <a:off x="3817760" y="3704505"/>
            <a:ext cx="2416291" cy="2510058"/>
          </a:xfrm>
          <a:prstGeom prst="rect">
            <a:avLst/>
          </a:prstGeom>
        </p:spPr>
      </p:pic>
      <p:sp>
        <p:nvSpPr>
          <p:cNvPr id="6" name="TextBox 5">
            <a:extLst>
              <a:ext uri="{FF2B5EF4-FFF2-40B4-BE49-F238E27FC236}">
                <a16:creationId xmlns:a16="http://schemas.microsoft.com/office/drawing/2014/main" id="{81B89791-0024-E16F-8C43-720D38612602}"/>
              </a:ext>
            </a:extLst>
          </p:cNvPr>
          <p:cNvSpPr txBox="1"/>
          <p:nvPr/>
        </p:nvSpPr>
        <p:spPr>
          <a:xfrm>
            <a:off x="3665063" y="3130846"/>
            <a:ext cx="3150221" cy="323165"/>
          </a:xfrm>
          <a:prstGeom prst="rect">
            <a:avLst/>
          </a:prstGeom>
          <a:noFill/>
        </p:spPr>
        <p:txBody>
          <a:bodyPr wrap="square" rtlCol="0">
            <a:spAutoFit/>
          </a:bodyPr>
          <a:lstStyle/>
          <a:p>
            <a:r>
              <a:rPr lang="en-US" sz="1500" dirty="0"/>
              <a:t>Fig. : Original video Frame </a:t>
            </a:r>
          </a:p>
        </p:txBody>
      </p:sp>
      <p:sp>
        <p:nvSpPr>
          <p:cNvPr id="7" name="TextBox 6">
            <a:extLst>
              <a:ext uri="{FF2B5EF4-FFF2-40B4-BE49-F238E27FC236}">
                <a16:creationId xmlns:a16="http://schemas.microsoft.com/office/drawing/2014/main" id="{5EF2089B-6B6C-FE8C-E7A8-9C7B622A4737}"/>
              </a:ext>
            </a:extLst>
          </p:cNvPr>
          <p:cNvSpPr txBox="1"/>
          <p:nvPr/>
        </p:nvSpPr>
        <p:spPr>
          <a:xfrm>
            <a:off x="3625689" y="6242446"/>
            <a:ext cx="3150221" cy="323165"/>
          </a:xfrm>
          <a:prstGeom prst="rect">
            <a:avLst/>
          </a:prstGeom>
          <a:noFill/>
        </p:spPr>
        <p:txBody>
          <a:bodyPr wrap="square" rtlCol="0">
            <a:spAutoFit/>
          </a:bodyPr>
          <a:lstStyle/>
          <a:p>
            <a:r>
              <a:rPr lang="en-US" sz="1500" dirty="0"/>
              <a:t>Fig. : Deepfake video Frame </a:t>
            </a:r>
          </a:p>
        </p:txBody>
      </p:sp>
      <p:pic>
        <p:nvPicPr>
          <p:cNvPr id="9" name="Picture 8">
            <a:extLst>
              <a:ext uri="{FF2B5EF4-FFF2-40B4-BE49-F238E27FC236}">
                <a16:creationId xmlns:a16="http://schemas.microsoft.com/office/drawing/2014/main" id="{5E8B184F-9C37-F35A-800D-8DF4E0262480}"/>
              </a:ext>
            </a:extLst>
          </p:cNvPr>
          <p:cNvPicPr>
            <a:picLocks noChangeAspect="1"/>
          </p:cNvPicPr>
          <p:nvPr/>
        </p:nvPicPr>
        <p:blipFill>
          <a:blip r:embed="rId4"/>
          <a:stretch>
            <a:fillRect/>
          </a:stretch>
        </p:blipFill>
        <p:spPr>
          <a:xfrm>
            <a:off x="7062348" y="3763109"/>
            <a:ext cx="2268827" cy="2450125"/>
          </a:xfrm>
          <a:prstGeom prst="rect">
            <a:avLst/>
          </a:prstGeom>
        </p:spPr>
      </p:pic>
      <p:sp>
        <p:nvSpPr>
          <p:cNvPr id="10" name="TextBox 9">
            <a:extLst>
              <a:ext uri="{FF2B5EF4-FFF2-40B4-BE49-F238E27FC236}">
                <a16:creationId xmlns:a16="http://schemas.microsoft.com/office/drawing/2014/main" id="{0937728B-7025-D6E3-8A1F-D62B8DFBEFB6}"/>
              </a:ext>
            </a:extLst>
          </p:cNvPr>
          <p:cNvSpPr txBox="1"/>
          <p:nvPr/>
        </p:nvSpPr>
        <p:spPr>
          <a:xfrm>
            <a:off x="6815284" y="3072476"/>
            <a:ext cx="2677336" cy="323165"/>
          </a:xfrm>
          <a:prstGeom prst="rect">
            <a:avLst/>
          </a:prstGeom>
          <a:noFill/>
        </p:spPr>
        <p:txBody>
          <a:bodyPr wrap="none" rtlCol="0">
            <a:spAutoFit/>
          </a:bodyPr>
          <a:lstStyle/>
          <a:p>
            <a:r>
              <a:rPr lang="en-US" sz="1500" dirty="0"/>
              <a:t>Fig. : predict as </a:t>
            </a:r>
            <a:r>
              <a:rPr lang="en-US" sz="1500" dirty="0">
                <a:solidFill>
                  <a:srgbClr val="00B0F0"/>
                </a:solidFill>
              </a:rPr>
              <a:t>REAL</a:t>
            </a:r>
            <a:r>
              <a:rPr lang="en-US" sz="1500" dirty="0"/>
              <a:t> video</a:t>
            </a:r>
          </a:p>
        </p:txBody>
      </p:sp>
      <p:pic>
        <p:nvPicPr>
          <p:cNvPr id="12" name="Picture 11">
            <a:extLst>
              <a:ext uri="{FF2B5EF4-FFF2-40B4-BE49-F238E27FC236}">
                <a16:creationId xmlns:a16="http://schemas.microsoft.com/office/drawing/2014/main" id="{EBC31044-A639-3CCD-6A39-618A1CAA8FE6}"/>
              </a:ext>
            </a:extLst>
          </p:cNvPr>
          <p:cNvPicPr>
            <a:picLocks noChangeAspect="1"/>
          </p:cNvPicPr>
          <p:nvPr/>
        </p:nvPicPr>
        <p:blipFill>
          <a:blip r:embed="rId5"/>
          <a:stretch>
            <a:fillRect/>
          </a:stretch>
        </p:blipFill>
        <p:spPr>
          <a:xfrm>
            <a:off x="6991201" y="644766"/>
            <a:ext cx="2325502" cy="2461069"/>
          </a:xfrm>
          <a:prstGeom prst="rect">
            <a:avLst/>
          </a:prstGeom>
        </p:spPr>
      </p:pic>
      <p:sp>
        <p:nvSpPr>
          <p:cNvPr id="13" name="TextBox 12">
            <a:extLst>
              <a:ext uri="{FF2B5EF4-FFF2-40B4-BE49-F238E27FC236}">
                <a16:creationId xmlns:a16="http://schemas.microsoft.com/office/drawing/2014/main" id="{67786AA4-6415-4E6F-0114-47012DEAFB41}"/>
              </a:ext>
            </a:extLst>
          </p:cNvPr>
          <p:cNvSpPr txBox="1"/>
          <p:nvPr/>
        </p:nvSpPr>
        <p:spPr>
          <a:xfrm>
            <a:off x="6991201" y="6242446"/>
            <a:ext cx="2678938" cy="323165"/>
          </a:xfrm>
          <a:prstGeom prst="rect">
            <a:avLst/>
          </a:prstGeom>
          <a:noFill/>
        </p:spPr>
        <p:txBody>
          <a:bodyPr wrap="none" rtlCol="0">
            <a:spAutoFit/>
          </a:bodyPr>
          <a:lstStyle/>
          <a:p>
            <a:r>
              <a:rPr lang="en-US" sz="1500" dirty="0"/>
              <a:t>Fig. : predict as </a:t>
            </a:r>
            <a:r>
              <a:rPr lang="en-US" sz="1500" dirty="0">
                <a:solidFill>
                  <a:srgbClr val="FF0000"/>
                </a:solidFill>
              </a:rPr>
              <a:t>FAKE</a:t>
            </a:r>
            <a:r>
              <a:rPr lang="en-US" sz="1500" dirty="0"/>
              <a:t> video</a:t>
            </a:r>
          </a:p>
        </p:txBody>
      </p:sp>
      <p:sp>
        <p:nvSpPr>
          <p:cNvPr id="14" name="TextBox 13">
            <a:extLst>
              <a:ext uri="{FF2B5EF4-FFF2-40B4-BE49-F238E27FC236}">
                <a16:creationId xmlns:a16="http://schemas.microsoft.com/office/drawing/2014/main" id="{7E451759-8856-E10F-789A-025CF74541DC}"/>
              </a:ext>
            </a:extLst>
          </p:cNvPr>
          <p:cNvSpPr txBox="1"/>
          <p:nvPr/>
        </p:nvSpPr>
        <p:spPr>
          <a:xfrm>
            <a:off x="1603234" y="705045"/>
            <a:ext cx="6098344" cy="523220"/>
          </a:xfrm>
          <a:prstGeom prst="rect">
            <a:avLst/>
          </a:prstGeom>
          <a:noFill/>
        </p:spPr>
        <p:txBody>
          <a:bodyPr wrap="square">
            <a:spAutoFit/>
          </a:bodyPr>
          <a:lstStyle/>
          <a:p>
            <a:r>
              <a:rPr lang="en-US" sz="2800" b="1" spc="-5" dirty="0">
                <a:latin typeface="Times New Roman" panose="02020603050405020304" pitchFamily="18" charset="0"/>
                <a:cs typeface="Times New Roman" panose="02020603050405020304" pitchFamily="18" charset="0"/>
              </a:rPr>
              <a:t>Prediction</a:t>
            </a:r>
            <a:r>
              <a:rPr lang="en-US" sz="1800" b="1" spc="-5" dirty="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CC460C26-05AC-075F-A73A-28B386EAE6CD}"/>
              </a:ext>
            </a:extLst>
          </p:cNvPr>
          <p:cNvSpPr txBox="1"/>
          <p:nvPr/>
        </p:nvSpPr>
        <p:spPr>
          <a:xfrm>
            <a:off x="9670139" y="1107474"/>
            <a:ext cx="2281394" cy="923330"/>
          </a:xfrm>
          <a:prstGeom prst="rect">
            <a:avLst/>
          </a:prstGeom>
          <a:noFill/>
        </p:spPr>
        <p:txBody>
          <a:bodyPr wrap="none" rtlCol="0">
            <a:spAutoFit/>
          </a:bodyPr>
          <a:lstStyle/>
          <a:p>
            <a:pPr marL="285750" indent="-285750">
              <a:buFont typeface="Arial" panose="020B0604020202020204" pitchFamily="34" charset="0"/>
              <a:buChar char="•"/>
            </a:pPr>
            <a:r>
              <a:rPr lang="en-US" dirty="0"/>
              <a:t>Confidence of </a:t>
            </a:r>
          </a:p>
          <a:p>
            <a:r>
              <a:rPr lang="en-US" dirty="0"/>
              <a:t>     prediction : 93%</a:t>
            </a:r>
          </a:p>
          <a:p>
            <a:pPr marL="285750" indent="-285750">
              <a:buFont typeface="Arial" panose="020B0604020202020204" pitchFamily="34" charset="0"/>
              <a:buChar char="•"/>
            </a:pPr>
            <a:r>
              <a:rPr lang="en-US" dirty="0"/>
              <a:t>Result: </a:t>
            </a:r>
            <a:r>
              <a:rPr lang="en-US" dirty="0">
                <a:solidFill>
                  <a:srgbClr val="00B0F0"/>
                </a:solidFill>
              </a:rPr>
              <a:t>REAL</a:t>
            </a:r>
          </a:p>
        </p:txBody>
      </p:sp>
      <p:sp>
        <p:nvSpPr>
          <p:cNvPr id="4" name="TextBox 3">
            <a:extLst>
              <a:ext uri="{FF2B5EF4-FFF2-40B4-BE49-F238E27FC236}">
                <a16:creationId xmlns:a16="http://schemas.microsoft.com/office/drawing/2014/main" id="{10E9E145-5DFC-8A3E-2453-1EE0B66280B6}"/>
              </a:ext>
            </a:extLst>
          </p:cNvPr>
          <p:cNvSpPr txBox="1"/>
          <p:nvPr/>
        </p:nvSpPr>
        <p:spPr>
          <a:xfrm>
            <a:off x="9670139" y="4322679"/>
            <a:ext cx="2281394" cy="923330"/>
          </a:xfrm>
          <a:prstGeom prst="rect">
            <a:avLst/>
          </a:prstGeom>
          <a:noFill/>
        </p:spPr>
        <p:txBody>
          <a:bodyPr wrap="none" rtlCol="0">
            <a:spAutoFit/>
          </a:bodyPr>
          <a:lstStyle/>
          <a:p>
            <a:pPr marL="285750" indent="-285750">
              <a:buFont typeface="Arial" panose="020B0604020202020204" pitchFamily="34" charset="0"/>
              <a:buChar char="•"/>
            </a:pPr>
            <a:r>
              <a:rPr lang="en-US" dirty="0"/>
              <a:t>Confidence of </a:t>
            </a:r>
          </a:p>
          <a:p>
            <a:r>
              <a:rPr lang="en-US" dirty="0"/>
              <a:t>     prediction : 99%</a:t>
            </a:r>
          </a:p>
          <a:p>
            <a:pPr marL="285750" indent="-285750">
              <a:buFont typeface="Arial" panose="020B0604020202020204" pitchFamily="34" charset="0"/>
              <a:buChar char="•"/>
            </a:pPr>
            <a:r>
              <a:rPr lang="en-US" dirty="0"/>
              <a:t>Result: </a:t>
            </a:r>
            <a:r>
              <a:rPr lang="en-US" dirty="0">
                <a:solidFill>
                  <a:srgbClr val="FF0000"/>
                </a:solidFill>
              </a:rPr>
              <a:t>FAKE</a:t>
            </a:r>
          </a:p>
        </p:txBody>
      </p:sp>
      <p:sp>
        <p:nvSpPr>
          <p:cNvPr id="8" name="Slide Number Placeholder 7">
            <a:extLst>
              <a:ext uri="{FF2B5EF4-FFF2-40B4-BE49-F238E27FC236}">
                <a16:creationId xmlns:a16="http://schemas.microsoft.com/office/drawing/2014/main" id="{46FCC9BC-E720-FACB-26B2-007C1C653292}"/>
              </a:ext>
            </a:extLst>
          </p:cNvPr>
          <p:cNvSpPr>
            <a:spLocks noGrp="1"/>
          </p:cNvSpPr>
          <p:nvPr>
            <p:ph type="sldNum" sz="quarter" idx="12"/>
          </p:nvPr>
        </p:nvSpPr>
        <p:spPr/>
        <p:txBody>
          <a:bodyPr/>
          <a:lstStyle/>
          <a:p>
            <a:fld id="{5BF998B0-0269-472B-9CA4-4048717895BC}" type="slidenum">
              <a:rPr lang="en-IN" smtClean="0"/>
              <a:t>24</a:t>
            </a:fld>
            <a:endParaRPr lang="en-IN"/>
          </a:p>
        </p:txBody>
      </p:sp>
    </p:spTree>
    <p:extLst>
      <p:ext uri="{BB962C8B-B14F-4D97-AF65-F5344CB8AC3E}">
        <p14:creationId xmlns:p14="http://schemas.microsoft.com/office/powerpoint/2010/main" val="3567282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E3E9D0-A681-4EDA-3638-3D736AA67F77}"/>
              </a:ext>
            </a:extLst>
          </p:cNvPr>
          <p:cNvSpPr>
            <a:spLocks noGrp="1"/>
          </p:cNvSpPr>
          <p:nvPr>
            <p:ph type="sldNum" sz="quarter" idx="12"/>
          </p:nvPr>
        </p:nvSpPr>
        <p:spPr/>
        <p:txBody>
          <a:bodyPr/>
          <a:lstStyle/>
          <a:p>
            <a:fld id="{5BF998B0-0269-472B-9CA4-4048717895BC}" type="slidenum">
              <a:rPr lang="en-IN" smtClean="0"/>
              <a:t>25</a:t>
            </a:fld>
            <a:endParaRPr lang="en-IN"/>
          </a:p>
        </p:txBody>
      </p:sp>
      <p:sp>
        <p:nvSpPr>
          <p:cNvPr id="3" name="Content Placeholder 2">
            <a:extLst>
              <a:ext uri="{FF2B5EF4-FFF2-40B4-BE49-F238E27FC236}">
                <a16:creationId xmlns:a16="http://schemas.microsoft.com/office/drawing/2014/main" id="{A9536781-1738-1C8C-8B84-4C3E3DA4D104}"/>
              </a:ext>
            </a:extLst>
          </p:cNvPr>
          <p:cNvSpPr txBox="1">
            <a:spLocks/>
          </p:cNvSpPr>
          <p:nvPr/>
        </p:nvSpPr>
        <p:spPr>
          <a:xfrm>
            <a:off x="1723267" y="1567839"/>
            <a:ext cx="9840911" cy="5033962"/>
          </a:xfrm>
          <a:prstGeom prst="rect">
            <a:avLst/>
          </a:prstGeom>
        </p:spPr>
        <p:txBody>
          <a:bodyPr anchor="t">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lnSpc>
                <a:spcPct val="110000"/>
              </a:lnSpc>
            </a:pPr>
            <a:r>
              <a:rPr lang="en-IN" sz="1500" b="1" dirty="0">
                <a:solidFill>
                  <a:schemeClr val="tx1"/>
                </a:solidFill>
                <a:latin typeface="Times New Roman" panose="02020603050405020304" pitchFamily="18" charset="0"/>
                <a:cs typeface="Times New Roman" panose="02020603050405020304" pitchFamily="18" charset="0"/>
              </a:rPr>
              <a:t>[1</a:t>
            </a:r>
            <a:r>
              <a:rPr lang="en-IN" sz="1500" dirty="0">
                <a:solidFill>
                  <a:schemeClr val="tx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a:t>
            </a:r>
            <a:r>
              <a:rPr lang="en-IN" sz="1500" b="1" dirty="0">
                <a:solidFill>
                  <a:schemeClr val="tx1"/>
                </a:solidFill>
                <a:latin typeface="Times New Roman" panose="02020603050405020304" pitchFamily="18" charset="0"/>
                <a:cs typeface="Times New Roman" panose="02020603050405020304" pitchFamily="18" charset="0"/>
                <a:hlinkClick r:id="rId2"/>
              </a:rPr>
              <a:t> </a:t>
            </a:r>
            <a:r>
              <a:rPr lang="en-US" sz="1500" dirty="0">
                <a:solidFill>
                  <a:schemeClr val="tx1"/>
                </a:solidFill>
                <a:latin typeface="Times New Roman" panose="02020603050405020304" pitchFamily="18" charset="0"/>
                <a:cs typeface="Times New Roman" panose="02020603050405020304" pitchFamily="18" charset="0"/>
              </a:rPr>
              <a:t>V. -N. Tran, S. -G. Kwon, S. -H. Lee, H. -S. Le and K. -R. Kwon, "Generalization of Forgery Detection With Meta Deepfake Detection Model," in IEEE Access, vol. 11, pp. 535-546, 2023, </a:t>
            </a:r>
            <a:r>
              <a:rPr lang="en-US" sz="1500" dirty="0" err="1">
                <a:solidFill>
                  <a:schemeClr val="tx1"/>
                </a:solidFill>
                <a:latin typeface="Times New Roman" panose="02020603050405020304" pitchFamily="18" charset="0"/>
                <a:cs typeface="Times New Roman" panose="02020603050405020304" pitchFamily="18" charset="0"/>
              </a:rPr>
              <a:t>doi</a:t>
            </a:r>
            <a:r>
              <a:rPr lang="en-US" sz="1500" dirty="0">
                <a:solidFill>
                  <a:schemeClr val="tx1"/>
                </a:solidFill>
                <a:latin typeface="Times New Roman" panose="02020603050405020304" pitchFamily="18" charset="0"/>
                <a:cs typeface="Times New Roman" panose="02020603050405020304" pitchFamily="18" charset="0"/>
              </a:rPr>
              <a:t>: 10.1109/ACCESS.2022.3232290.</a:t>
            </a:r>
            <a:endParaRPr lang="en-US" sz="1500" b="1" dirty="0">
              <a:solidFill>
                <a:schemeClr val="tx1"/>
              </a:solidFill>
            </a:endParaRPr>
          </a:p>
          <a:p>
            <a:pPr algn="just">
              <a:lnSpc>
                <a:spcPct val="110000"/>
              </a:lnSpc>
            </a:pPr>
            <a:r>
              <a:rPr lang="en-US" sz="1500" b="1" dirty="0">
                <a:solidFill>
                  <a:schemeClr val="tx1"/>
                </a:solidFill>
              </a:rPr>
              <a:t>[2] </a:t>
            </a:r>
            <a:r>
              <a:rPr lang="en-US" sz="1500" dirty="0">
                <a:solidFill>
                  <a:schemeClr val="tx1"/>
                </a:solidFill>
                <a:latin typeface="Times New Roman" panose="02020603050405020304" pitchFamily="18" charset="0"/>
                <a:cs typeface="Times New Roman" panose="02020603050405020304" pitchFamily="18" charset="0"/>
              </a:rPr>
              <a:t>M. </a:t>
            </a:r>
            <a:r>
              <a:rPr lang="en-US" sz="1500" dirty="0" err="1">
                <a:solidFill>
                  <a:schemeClr val="tx1"/>
                </a:solidFill>
                <a:latin typeface="Times New Roman" panose="02020603050405020304" pitchFamily="18" charset="0"/>
                <a:cs typeface="Times New Roman" panose="02020603050405020304" pitchFamily="18" charset="0"/>
              </a:rPr>
              <a:t>Jiwtode</a:t>
            </a:r>
            <a:r>
              <a:rPr lang="en-US" sz="1500" dirty="0">
                <a:solidFill>
                  <a:schemeClr val="tx1"/>
                </a:solidFill>
                <a:latin typeface="Times New Roman" panose="02020603050405020304" pitchFamily="18" charset="0"/>
                <a:cs typeface="Times New Roman" panose="02020603050405020304" pitchFamily="18" charset="0"/>
              </a:rPr>
              <a:t>, A. </a:t>
            </a:r>
            <a:r>
              <a:rPr lang="en-US" sz="1500" dirty="0" err="1">
                <a:solidFill>
                  <a:schemeClr val="tx1"/>
                </a:solidFill>
                <a:latin typeface="Times New Roman" panose="02020603050405020304" pitchFamily="18" charset="0"/>
                <a:cs typeface="Times New Roman" panose="02020603050405020304" pitchFamily="18" charset="0"/>
              </a:rPr>
              <a:t>Asati</a:t>
            </a:r>
            <a:r>
              <a:rPr lang="en-US" sz="1500" dirty="0">
                <a:solidFill>
                  <a:schemeClr val="tx1"/>
                </a:solidFill>
                <a:latin typeface="Times New Roman" panose="02020603050405020304" pitchFamily="18" charset="0"/>
                <a:cs typeface="Times New Roman" panose="02020603050405020304" pitchFamily="18" charset="0"/>
              </a:rPr>
              <a:t>, S. </a:t>
            </a:r>
            <a:r>
              <a:rPr lang="en-US" sz="1500" dirty="0" err="1">
                <a:solidFill>
                  <a:schemeClr val="tx1"/>
                </a:solidFill>
                <a:latin typeface="Times New Roman" panose="02020603050405020304" pitchFamily="18" charset="0"/>
                <a:cs typeface="Times New Roman" panose="02020603050405020304" pitchFamily="18" charset="0"/>
              </a:rPr>
              <a:t>Kamble</a:t>
            </a:r>
            <a:r>
              <a:rPr lang="en-US" sz="1500" dirty="0">
                <a:solidFill>
                  <a:schemeClr val="tx1"/>
                </a:solidFill>
                <a:latin typeface="Times New Roman" panose="02020603050405020304" pitchFamily="18" charset="0"/>
                <a:cs typeface="Times New Roman" panose="02020603050405020304" pitchFamily="18" charset="0"/>
              </a:rPr>
              <a:t> and L. </a:t>
            </a:r>
            <a:r>
              <a:rPr lang="en-US" sz="1500" dirty="0" err="1">
                <a:solidFill>
                  <a:schemeClr val="tx1"/>
                </a:solidFill>
                <a:latin typeface="Times New Roman" panose="02020603050405020304" pitchFamily="18" charset="0"/>
                <a:cs typeface="Times New Roman" panose="02020603050405020304" pitchFamily="18" charset="0"/>
              </a:rPr>
              <a:t>Damahe</a:t>
            </a:r>
            <a:r>
              <a:rPr lang="en-US" sz="1500" dirty="0">
                <a:solidFill>
                  <a:schemeClr val="tx1"/>
                </a:solidFill>
                <a:latin typeface="Times New Roman" panose="02020603050405020304" pitchFamily="18" charset="0"/>
                <a:cs typeface="Times New Roman" panose="02020603050405020304" pitchFamily="18" charset="0"/>
              </a:rPr>
              <a:t>, "Deepfake Video Detection using Neural Networks," 2022 IEEE International Conference on Blockchain and Distributed Systems Security (ICBDS), Pune, India, 2022, pp. 1-5, </a:t>
            </a:r>
            <a:r>
              <a:rPr lang="en-US" sz="1500" dirty="0" err="1">
                <a:solidFill>
                  <a:schemeClr val="tx1"/>
                </a:solidFill>
                <a:latin typeface="Times New Roman" panose="02020603050405020304" pitchFamily="18" charset="0"/>
                <a:cs typeface="Times New Roman" panose="02020603050405020304" pitchFamily="18" charset="0"/>
              </a:rPr>
              <a:t>doi</a:t>
            </a:r>
            <a:r>
              <a:rPr lang="en-US" sz="1500" dirty="0">
                <a:solidFill>
                  <a:schemeClr val="tx1"/>
                </a:solidFill>
                <a:latin typeface="Times New Roman" panose="02020603050405020304" pitchFamily="18" charset="0"/>
                <a:cs typeface="Times New Roman" panose="02020603050405020304" pitchFamily="18" charset="0"/>
              </a:rPr>
              <a:t>: 10.1109/ICBDS53701.2022.9935984.</a:t>
            </a:r>
          </a:p>
          <a:p>
            <a:pPr algn="just">
              <a:lnSpc>
                <a:spcPct val="110000"/>
              </a:lnSpc>
            </a:pPr>
            <a:r>
              <a:rPr lang="en-IN" sz="1500" b="1" dirty="0">
                <a:solidFill>
                  <a:schemeClr val="tx1"/>
                </a:solidFill>
                <a:latin typeface="Times New Roman" panose="02020603050405020304" pitchFamily="18" charset="0"/>
                <a:cs typeface="Times New Roman" panose="02020603050405020304" pitchFamily="18" charset="0"/>
              </a:rPr>
              <a:t>[3] </a:t>
            </a:r>
            <a:r>
              <a:rPr lang="en-US" sz="1500" dirty="0">
                <a:solidFill>
                  <a:schemeClr val="tx1"/>
                </a:solidFill>
                <a:latin typeface="Times New Roman" panose="02020603050405020304" pitchFamily="18" charset="0"/>
                <a:cs typeface="Times New Roman" panose="02020603050405020304" pitchFamily="18" charset="0"/>
              </a:rPr>
              <a:t>L. </a:t>
            </a:r>
            <a:r>
              <a:rPr lang="en-US" sz="1500" dirty="0" err="1">
                <a:solidFill>
                  <a:schemeClr val="tx1"/>
                </a:solidFill>
                <a:latin typeface="Times New Roman" panose="02020603050405020304" pitchFamily="18" charset="0"/>
                <a:cs typeface="Times New Roman" panose="02020603050405020304" pitchFamily="18" charset="0"/>
              </a:rPr>
              <a:t>Guarnera</a:t>
            </a:r>
            <a:r>
              <a:rPr lang="en-US" sz="1500" dirty="0">
                <a:solidFill>
                  <a:schemeClr val="tx1"/>
                </a:solidFill>
                <a:latin typeface="Times New Roman" panose="02020603050405020304" pitchFamily="18" charset="0"/>
                <a:cs typeface="Times New Roman" panose="02020603050405020304" pitchFamily="18" charset="0"/>
              </a:rPr>
              <a:t>, O. Giudice and S. </a:t>
            </a:r>
            <a:r>
              <a:rPr lang="en-US" sz="1500" dirty="0" err="1">
                <a:solidFill>
                  <a:schemeClr val="tx1"/>
                </a:solidFill>
                <a:latin typeface="Times New Roman" panose="02020603050405020304" pitchFamily="18" charset="0"/>
                <a:cs typeface="Times New Roman" panose="02020603050405020304" pitchFamily="18" charset="0"/>
              </a:rPr>
              <a:t>Battiato</a:t>
            </a:r>
            <a:r>
              <a:rPr lang="en-US" sz="1500" dirty="0">
                <a:solidFill>
                  <a:schemeClr val="tx1"/>
                </a:solidFill>
                <a:latin typeface="Times New Roman" panose="02020603050405020304" pitchFamily="18" charset="0"/>
                <a:cs typeface="Times New Roman" panose="02020603050405020304" pitchFamily="18" charset="0"/>
              </a:rPr>
              <a:t>, "Fighting Deepfake by Exposing the Convolutional Traces on Images," in IEEE Access, vol. 8, pp. 165085-165098, 2020, </a:t>
            </a:r>
            <a:r>
              <a:rPr lang="en-US" sz="1500" dirty="0" err="1">
                <a:solidFill>
                  <a:schemeClr val="tx1"/>
                </a:solidFill>
                <a:latin typeface="Times New Roman" panose="02020603050405020304" pitchFamily="18" charset="0"/>
                <a:cs typeface="Times New Roman" panose="02020603050405020304" pitchFamily="18" charset="0"/>
              </a:rPr>
              <a:t>doi</a:t>
            </a:r>
            <a:r>
              <a:rPr lang="en-US" sz="1500" dirty="0">
                <a:solidFill>
                  <a:schemeClr val="tx1"/>
                </a:solidFill>
                <a:latin typeface="Times New Roman" panose="02020603050405020304" pitchFamily="18" charset="0"/>
                <a:cs typeface="Times New Roman" panose="02020603050405020304" pitchFamily="18" charset="0"/>
              </a:rPr>
              <a:t>: 10.1109/ACCESS.2020.3023037.</a:t>
            </a:r>
          </a:p>
          <a:p>
            <a:pPr algn="just">
              <a:lnSpc>
                <a:spcPct val="110000"/>
              </a:lnSpc>
            </a:pPr>
            <a:r>
              <a:rPr lang="en-US" sz="1500" b="1" dirty="0">
                <a:solidFill>
                  <a:schemeClr val="tx1"/>
                </a:solidFill>
                <a:latin typeface="Times New Roman" panose="02020603050405020304" pitchFamily="18" charset="0"/>
                <a:cs typeface="Times New Roman" panose="02020603050405020304" pitchFamily="18" charset="0"/>
              </a:rPr>
              <a:t>[4] </a:t>
            </a:r>
            <a:r>
              <a:rPr lang="en-US" sz="1500" dirty="0">
                <a:solidFill>
                  <a:schemeClr val="tx1"/>
                </a:solidFill>
                <a:latin typeface="Times New Roman" panose="02020603050405020304" pitchFamily="18" charset="0"/>
                <a:cs typeface="Times New Roman" panose="02020603050405020304" pitchFamily="18" charset="0"/>
              </a:rPr>
              <a:t>J. C. Neves, R. </a:t>
            </a:r>
            <a:r>
              <a:rPr lang="en-US" sz="1500" dirty="0" err="1">
                <a:solidFill>
                  <a:schemeClr val="tx1"/>
                </a:solidFill>
                <a:latin typeface="Times New Roman" panose="02020603050405020304" pitchFamily="18" charset="0"/>
                <a:cs typeface="Times New Roman" panose="02020603050405020304" pitchFamily="18" charset="0"/>
              </a:rPr>
              <a:t>Tolosana</a:t>
            </a:r>
            <a:r>
              <a:rPr lang="en-US" sz="1500" dirty="0">
                <a:solidFill>
                  <a:schemeClr val="tx1"/>
                </a:solidFill>
                <a:latin typeface="Times New Roman" panose="02020603050405020304" pitchFamily="18" charset="0"/>
                <a:cs typeface="Times New Roman" panose="02020603050405020304" pitchFamily="18" charset="0"/>
              </a:rPr>
              <a:t>, R. Vera-Rodriguez, V. Lopes, H. </a:t>
            </a:r>
            <a:r>
              <a:rPr lang="en-US" sz="1500" dirty="0" err="1">
                <a:solidFill>
                  <a:schemeClr val="tx1"/>
                </a:solidFill>
                <a:latin typeface="Times New Roman" panose="02020603050405020304" pitchFamily="18" charset="0"/>
                <a:cs typeface="Times New Roman" panose="02020603050405020304" pitchFamily="18" charset="0"/>
              </a:rPr>
              <a:t>Proença</a:t>
            </a:r>
            <a:r>
              <a:rPr lang="en-US" sz="1500" dirty="0">
                <a:solidFill>
                  <a:schemeClr val="tx1"/>
                </a:solidFill>
                <a:latin typeface="Times New Roman" panose="02020603050405020304" pitchFamily="18" charset="0"/>
                <a:cs typeface="Times New Roman" panose="02020603050405020304" pitchFamily="18" charset="0"/>
              </a:rPr>
              <a:t> and J. </a:t>
            </a:r>
            <a:r>
              <a:rPr lang="en-US" sz="1500" dirty="0" err="1">
                <a:solidFill>
                  <a:schemeClr val="tx1"/>
                </a:solidFill>
                <a:latin typeface="Times New Roman" panose="02020603050405020304" pitchFamily="18" charset="0"/>
                <a:cs typeface="Times New Roman" panose="02020603050405020304" pitchFamily="18" charset="0"/>
              </a:rPr>
              <a:t>Fierrez</a:t>
            </a:r>
            <a:r>
              <a:rPr lang="en-US" sz="1500" dirty="0">
                <a:solidFill>
                  <a:schemeClr val="tx1"/>
                </a:solidFill>
                <a:latin typeface="Times New Roman" panose="02020603050405020304" pitchFamily="18" charset="0"/>
                <a:cs typeface="Times New Roman" panose="02020603050405020304" pitchFamily="18" charset="0"/>
              </a:rPr>
              <a:t>, "</a:t>
            </a:r>
            <a:r>
              <a:rPr lang="en-US" sz="1500" dirty="0" err="1">
                <a:solidFill>
                  <a:schemeClr val="tx1"/>
                </a:solidFill>
                <a:latin typeface="Times New Roman" panose="02020603050405020304" pitchFamily="18" charset="0"/>
                <a:cs typeface="Times New Roman" panose="02020603050405020304" pitchFamily="18" charset="0"/>
              </a:rPr>
              <a:t>GANprintR</a:t>
            </a:r>
            <a:r>
              <a:rPr lang="en-US" sz="1500" dirty="0">
                <a:solidFill>
                  <a:schemeClr val="tx1"/>
                </a:solidFill>
                <a:latin typeface="Times New Roman" panose="02020603050405020304" pitchFamily="18" charset="0"/>
                <a:cs typeface="Times New Roman" panose="02020603050405020304" pitchFamily="18" charset="0"/>
              </a:rPr>
              <a:t>: Improved Fakes and Evaluation of the State of the Art in Face Manipulation Detection," in IEEE Journal of Selected Topics in Signal Processing, vol. 14, no. 5, pp. 1038-1048, Aug. 2020, </a:t>
            </a:r>
            <a:r>
              <a:rPr lang="en-US" sz="1500" dirty="0" err="1">
                <a:solidFill>
                  <a:schemeClr val="tx1"/>
                </a:solidFill>
                <a:latin typeface="Times New Roman" panose="02020603050405020304" pitchFamily="18" charset="0"/>
                <a:cs typeface="Times New Roman" panose="02020603050405020304" pitchFamily="18" charset="0"/>
              </a:rPr>
              <a:t>doi</a:t>
            </a:r>
            <a:r>
              <a:rPr lang="en-US" sz="1500" dirty="0">
                <a:solidFill>
                  <a:schemeClr val="tx1"/>
                </a:solidFill>
                <a:latin typeface="Times New Roman" panose="02020603050405020304" pitchFamily="18" charset="0"/>
                <a:cs typeface="Times New Roman" panose="02020603050405020304" pitchFamily="18" charset="0"/>
              </a:rPr>
              <a:t>: 10.1109/JSTSP.2020.3007250.</a:t>
            </a:r>
          </a:p>
          <a:p>
            <a:pPr algn="just">
              <a:lnSpc>
                <a:spcPct val="110000"/>
              </a:lnSpc>
            </a:pPr>
            <a:r>
              <a:rPr lang="en-US" sz="1500" b="1" dirty="0">
                <a:solidFill>
                  <a:schemeClr val="tx1"/>
                </a:solidFill>
                <a:latin typeface="Times New Roman" panose="02020603050405020304" pitchFamily="18" charset="0"/>
                <a:cs typeface="Times New Roman" panose="02020603050405020304" pitchFamily="18" charset="0"/>
              </a:rPr>
              <a:t>[5] </a:t>
            </a:r>
            <a:r>
              <a:rPr lang="en-US" sz="1500" dirty="0">
                <a:solidFill>
                  <a:schemeClr val="tx1"/>
                </a:solidFill>
                <a:latin typeface="Times New Roman" panose="02020603050405020304" pitchFamily="18" charset="0"/>
                <a:cs typeface="Times New Roman" panose="02020603050405020304" pitchFamily="18" charset="0"/>
              </a:rPr>
              <a:t>D. Pan, L. Sun, R. Wang, X. Zhang and R. O. Sinnott, "Deepfake Detection through Deep Learning," 2020 IEEE/ACM International Conference on Big Data Computing, Applications and Technologies (BDCAT), Leicester, UK, 2020, pp. 134-143, </a:t>
            </a:r>
            <a:r>
              <a:rPr lang="en-US" sz="1500" dirty="0" err="1">
                <a:solidFill>
                  <a:schemeClr val="tx1"/>
                </a:solidFill>
                <a:latin typeface="Times New Roman" panose="02020603050405020304" pitchFamily="18" charset="0"/>
                <a:cs typeface="Times New Roman" panose="02020603050405020304" pitchFamily="18" charset="0"/>
              </a:rPr>
              <a:t>doi</a:t>
            </a:r>
            <a:r>
              <a:rPr lang="en-US" sz="1500" dirty="0">
                <a:solidFill>
                  <a:schemeClr val="tx1"/>
                </a:solidFill>
                <a:latin typeface="Times New Roman" panose="02020603050405020304" pitchFamily="18" charset="0"/>
                <a:cs typeface="Times New Roman" panose="02020603050405020304" pitchFamily="18" charset="0"/>
              </a:rPr>
              <a:t>: 10.1109/BDCAT50828.2020.00001.</a:t>
            </a:r>
            <a:endParaRPr lang="en-IN" sz="1500" dirty="0">
              <a:solidFill>
                <a:schemeClr val="tx1"/>
              </a:solidFill>
              <a:latin typeface="Times New Roman" panose="02020603050405020304" pitchFamily="18" charset="0"/>
              <a:cs typeface="Times New Roman" panose="02020603050405020304" pitchFamily="18" charset="0"/>
            </a:endParaRPr>
          </a:p>
          <a:p>
            <a:pPr algn="just">
              <a:lnSpc>
                <a:spcPct val="110000"/>
              </a:lnSpc>
            </a:pPr>
            <a:r>
              <a:rPr lang="en-US" sz="1500" b="1" dirty="0">
                <a:solidFill>
                  <a:schemeClr val="tx1"/>
                </a:solidFill>
                <a:latin typeface="Times New Roman" panose="02020603050405020304" pitchFamily="18" charset="0"/>
                <a:cs typeface="Times New Roman" panose="02020603050405020304" pitchFamily="18" charset="0"/>
              </a:rPr>
              <a:t>[6] </a:t>
            </a:r>
            <a:r>
              <a:rPr lang="en-US" sz="1500" dirty="0">
                <a:solidFill>
                  <a:schemeClr val="tx1"/>
                </a:solidFill>
                <a:latin typeface="Times New Roman" panose="02020603050405020304" pitchFamily="18" charset="0"/>
                <a:cs typeface="Times New Roman" panose="02020603050405020304" pitchFamily="18" charset="0"/>
              </a:rPr>
              <a:t>X. Wu, Z. </a:t>
            </a:r>
            <a:r>
              <a:rPr lang="en-US" sz="1500" dirty="0" err="1">
                <a:solidFill>
                  <a:schemeClr val="tx1"/>
                </a:solidFill>
                <a:latin typeface="Times New Roman" panose="02020603050405020304" pitchFamily="18" charset="0"/>
                <a:cs typeface="Times New Roman" panose="02020603050405020304" pitchFamily="18" charset="0"/>
              </a:rPr>
              <a:t>Xie</a:t>
            </a:r>
            <a:r>
              <a:rPr lang="en-US" sz="1500" dirty="0">
                <a:solidFill>
                  <a:schemeClr val="tx1"/>
                </a:solidFill>
                <a:latin typeface="Times New Roman" panose="02020603050405020304" pitchFamily="18" charset="0"/>
                <a:cs typeface="Times New Roman" panose="02020603050405020304" pitchFamily="18" charset="0"/>
              </a:rPr>
              <a:t>, Y. Gao and Y. Xiao, "</a:t>
            </a:r>
            <a:r>
              <a:rPr lang="en-US" sz="1500" dirty="0" err="1">
                <a:solidFill>
                  <a:schemeClr val="tx1"/>
                </a:solidFill>
                <a:latin typeface="Times New Roman" panose="02020603050405020304" pitchFamily="18" charset="0"/>
                <a:cs typeface="Times New Roman" panose="02020603050405020304" pitchFamily="18" charset="0"/>
              </a:rPr>
              <a:t>SSTNet</a:t>
            </a:r>
            <a:r>
              <a:rPr lang="en-US" sz="1500" dirty="0">
                <a:solidFill>
                  <a:schemeClr val="tx1"/>
                </a:solidFill>
                <a:latin typeface="Times New Roman" panose="02020603050405020304" pitchFamily="18" charset="0"/>
                <a:cs typeface="Times New Roman" panose="02020603050405020304" pitchFamily="18" charset="0"/>
              </a:rPr>
              <a:t>: Detecting Manipulated Faces Through Spatial, Steganalysis and Temporal Features," ICASSP 2020 - 2020 IEEE International Conference on Acoustics, Speech and Signal Processing (ICASSP), Barcelona, Spain, 2020, pp. 2952-2956, </a:t>
            </a:r>
            <a:r>
              <a:rPr lang="en-US" sz="1500" dirty="0" err="1">
                <a:solidFill>
                  <a:schemeClr val="tx1"/>
                </a:solidFill>
                <a:latin typeface="Times New Roman" panose="02020603050405020304" pitchFamily="18" charset="0"/>
                <a:cs typeface="Times New Roman" panose="02020603050405020304" pitchFamily="18" charset="0"/>
              </a:rPr>
              <a:t>doi</a:t>
            </a:r>
            <a:r>
              <a:rPr lang="en-US" sz="1500" dirty="0">
                <a:solidFill>
                  <a:schemeClr val="tx1"/>
                </a:solidFill>
                <a:latin typeface="Times New Roman" panose="02020603050405020304" pitchFamily="18" charset="0"/>
                <a:cs typeface="Times New Roman" panose="02020603050405020304" pitchFamily="18" charset="0"/>
              </a:rPr>
              <a:t>: 10.1109/ICASSP40776.2020.9053969.</a:t>
            </a:r>
          </a:p>
          <a:p>
            <a:pPr algn="just">
              <a:lnSpc>
                <a:spcPct val="110000"/>
              </a:lnSpc>
            </a:pPr>
            <a:endParaRPr lang="en-IN" sz="1500" dirty="0">
              <a:solidFill>
                <a:schemeClr val="tx1"/>
              </a:solidFill>
              <a:latin typeface="Times New Roman" panose="02020603050405020304" pitchFamily="18" charset="0"/>
              <a:cs typeface="Times New Roman" panose="02020603050405020304" pitchFamily="18" charset="0"/>
            </a:endParaRPr>
          </a:p>
          <a:p>
            <a:pPr algn="just">
              <a:lnSpc>
                <a:spcPct val="110000"/>
              </a:lnSpc>
            </a:pPr>
            <a:endParaRPr lang="en-US" sz="1500" dirty="0">
              <a:solidFill>
                <a:schemeClr val="tx1"/>
              </a:solidFill>
            </a:endParaRPr>
          </a:p>
        </p:txBody>
      </p:sp>
      <p:sp>
        <p:nvSpPr>
          <p:cNvPr id="4" name="Title 1">
            <a:extLst>
              <a:ext uri="{FF2B5EF4-FFF2-40B4-BE49-F238E27FC236}">
                <a16:creationId xmlns:a16="http://schemas.microsoft.com/office/drawing/2014/main" id="{2C7BC445-9A08-9CD0-717D-F980B422B537}"/>
              </a:ext>
            </a:extLst>
          </p:cNvPr>
          <p:cNvSpPr txBox="1">
            <a:spLocks/>
          </p:cNvSpPr>
          <p:nvPr/>
        </p:nvSpPr>
        <p:spPr>
          <a:xfrm>
            <a:off x="1723267" y="594370"/>
            <a:ext cx="4372734" cy="1117073"/>
          </a:xfrm>
          <a:prstGeom prst="rect">
            <a:avLst/>
          </a:prstGeom>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000" u="sng" dirty="0"/>
              <a:t>References:</a:t>
            </a:r>
            <a:endParaRPr lang="en-US" sz="4000" dirty="0"/>
          </a:p>
        </p:txBody>
      </p:sp>
    </p:spTree>
    <p:extLst>
      <p:ext uri="{BB962C8B-B14F-4D97-AF65-F5344CB8AC3E}">
        <p14:creationId xmlns:p14="http://schemas.microsoft.com/office/powerpoint/2010/main" val="1644674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6B2DCE-229D-B431-9E05-8728BAF1D82F}"/>
              </a:ext>
            </a:extLst>
          </p:cNvPr>
          <p:cNvSpPr>
            <a:spLocks noGrp="1"/>
          </p:cNvSpPr>
          <p:nvPr>
            <p:ph idx="1"/>
          </p:nvPr>
        </p:nvSpPr>
        <p:spPr>
          <a:xfrm>
            <a:off x="1723266" y="1575255"/>
            <a:ext cx="8915400" cy="5050628"/>
          </a:xfrm>
        </p:spPr>
        <p:txBody>
          <a:bodyPr>
            <a:normAutofit fontScale="62500" lnSpcReduction="20000"/>
          </a:bodyPr>
          <a:lstStyle/>
          <a:p>
            <a:pPr algn="just">
              <a:lnSpc>
                <a:spcPct val="130000"/>
              </a:lnSpc>
            </a:pPr>
            <a:r>
              <a:rPr lang="en-US" sz="2500" b="1" dirty="0">
                <a:solidFill>
                  <a:schemeClr val="tx1"/>
                </a:solidFill>
                <a:latin typeface="Times New Roman" panose="02020603050405020304" pitchFamily="18" charset="0"/>
                <a:cs typeface="Times New Roman" panose="02020603050405020304" pitchFamily="18" charset="0"/>
              </a:rPr>
              <a:t>[7] </a:t>
            </a:r>
            <a:r>
              <a:rPr lang="en-US" sz="2500" dirty="0">
                <a:solidFill>
                  <a:schemeClr val="tx1"/>
                </a:solidFill>
                <a:latin typeface="Times New Roman" panose="02020603050405020304" pitchFamily="18" charset="0"/>
                <a:cs typeface="Times New Roman" panose="02020603050405020304" pitchFamily="18" charset="0"/>
              </a:rPr>
              <a:t>Deepfake detection challenge dataset : </a:t>
            </a:r>
            <a:r>
              <a:rPr lang="en-US" sz="2500" dirty="0">
                <a:solidFill>
                  <a:schemeClr val="tx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https://www.kaggle.com/c/deepf</a:t>
            </a:r>
            <a:r>
              <a:rPr lang="en-US" sz="2500" dirty="0">
                <a:solidFill>
                  <a:schemeClr val="tx1"/>
                </a:solidFill>
                <a:latin typeface="Times New Roman" panose="02020603050405020304" pitchFamily="18" charset="0"/>
                <a:cs typeface="Times New Roman" panose="02020603050405020304" pitchFamily="18" charset="0"/>
              </a:rPr>
              <a:t>ak</a:t>
            </a:r>
            <a:r>
              <a:rPr lang="en-US" sz="2500" dirty="0">
                <a:solidFill>
                  <a:schemeClr val="tx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e-detection-</a:t>
            </a:r>
            <a:r>
              <a:rPr lang="en-US" sz="2500" dirty="0">
                <a:solidFill>
                  <a:schemeClr val="tx1"/>
                </a:solidFill>
                <a:latin typeface="Times New Roman" panose="02020603050405020304" pitchFamily="18" charset="0"/>
                <a:cs typeface="Times New Roman" panose="02020603050405020304" pitchFamily="18" charset="0"/>
              </a:rPr>
              <a:t> challenge.</a:t>
            </a:r>
          </a:p>
          <a:p>
            <a:pPr algn="just">
              <a:lnSpc>
                <a:spcPct val="130000"/>
              </a:lnSpc>
            </a:pPr>
            <a:r>
              <a:rPr lang="en-US" sz="2500" b="1" dirty="0">
                <a:solidFill>
                  <a:schemeClr val="tx1"/>
                </a:solidFill>
                <a:latin typeface="Times New Roman" panose="02020603050405020304" pitchFamily="18" charset="0"/>
                <a:cs typeface="Times New Roman" panose="02020603050405020304" pitchFamily="18" charset="0"/>
              </a:rPr>
              <a:t>[8] </a:t>
            </a:r>
            <a:r>
              <a:rPr lang="en-US" sz="2500" dirty="0">
                <a:solidFill>
                  <a:schemeClr val="tx1"/>
                </a:solidFill>
                <a:latin typeface="Times New Roman" panose="02020603050405020304" pitchFamily="18" charset="0"/>
                <a:cs typeface="Times New Roman" panose="02020603050405020304" pitchFamily="18" charset="0"/>
              </a:rPr>
              <a:t>Andreas </a:t>
            </a:r>
            <a:r>
              <a:rPr lang="en-US" sz="2500" dirty="0" err="1">
                <a:solidFill>
                  <a:schemeClr val="tx1"/>
                </a:solidFill>
                <a:latin typeface="Times New Roman" panose="02020603050405020304" pitchFamily="18" charset="0"/>
                <a:cs typeface="Times New Roman" panose="02020603050405020304" pitchFamily="18" charset="0"/>
              </a:rPr>
              <a:t>Rossler</a:t>
            </a:r>
            <a:r>
              <a:rPr lang="en-US" sz="2500" dirty="0">
                <a:solidFill>
                  <a:schemeClr val="tx1"/>
                </a:solidFill>
                <a:latin typeface="Times New Roman" panose="02020603050405020304" pitchFamily="18" charset="0"/>
                <a:cs typeface="Times New Roman" panose="02020603050405020304" pitchFamily="18" charset="0"/>
              </a:rPr>
              <a:t>, Davide Cozzolino, Luisa </a:t>
            </a:r>
            <a:r>
              <a:rPr lang="en-US" sz="2500" dirty="0" err="1">
                <a:solidFill>
                  <a:schemeClr val="tx1"/>
                </a:solidFill>
                <a:latin typeface="Times New Roman" panose="02020603050405020304" pitchFamily="18" charset="0"/>
                <a:cs typeface="Times New Roman" panose="02020603050405020304" pitchFamily="18" charset="0"/>
              </a:rPr>
              <a:t>Verdoliva</a:t>
            </a:r>
            <a:r>
              <a:rPr lang="en-US" sz="2500" dirty="0">
                <a:solidFill>
                  <a:schemeClr val="tx1"/>
                </a:solidFill>
                <a:latin typeface="Times New Roman" panose="02020603050405020304" pitchFamily="18" charset="0"/>
                <a:cs typeface="Times New Roman" panose="02020603050405020304" pitchFamily="18" charset="0"/>
              </a:rPr>
              <a:t>, Christian </a:t>
            </a:r>
            <a:r>
              <a:rPr lang="en-US" sz="2500" dirty="0" err="1">
                <a:solidFill>
                  <a:schemeClr val="tx1"/>
                </a:solidFill>
                <a:latin typeface="Times New Roman" panose="02020603050405020304" pitchFamily="18" charset="0"/>
                <a:cs typeface="Times New Roman" panose="02020603050405020304" pitchFamily="18" charset="0"/>
              </a:rPr>
              <a:t>Riess</a:t>
            </a:r>
            <a:r>
              <a:rPr lang="en-US" sz="2500" dirty="0">
                <a:solidFill>
                  <a:schemeClr val="tx1"/>
                </a:solidFill>
                <a:latin typeface="Times New Roman" panose="02020603050405020304" pitchFamily="18" charset="0"/>
                <a:cs typeface="Times New Roman" panose="02020603050405020304" pitchFamily="18" charset="0"/>
              </a:rPr>
              <a:t>, Justus </a:t>
            </a:r>
            <a:r>
              <a:rPr lang="en-US" sz="2500" dirty="0" err="1">
                <a:solidFill>
                  <a:schemeClr val="tx1"/>
                </a:solidFill>
                <a:latin typeface="Times New Roman" panose="02020603050405020304" pitchFamily="18" charset="0"/>
                <a:cs typeface="Times New Roman" panose="02020603050405020304" pitchFamily="18" charset="0"/>
              </a:rPr>
              <a:t>Thies</a:t>
            </a:r>
            <a:r>
              <a:rPr lang="en-US" sz="2500" dirty="0">
                <a:solidFill>
                  <a:schemeClr val="tx1"/>
                </a:solidFill>
                <a:latin typeface="Times New Roman" panose="02020603050405020304" pitchFamily="18" charset="0"/>
                <a:cs typeface="Times New Roman" panose="02020603050405020304" pitchFamily="18" charset="0"/>
              </a:rPr>
              <a:t>, Matthias </a:t>
            </a:r>
            <a:r>
              <a:rPr lang="en-US" sz="2500" dirty="0" err="1">
                <a:solidFill>
                  <a:schemeClr val="tx1"/>
                </a:solidFill>
                <a:latin typeface="Times New Roman" panose="02020603050405020304" pitchFamily="18" charset="0"/>
                <a:cs typeface="Times New Roman" panose="02020603050405020304" pitchFamily="18" charset="0"/>
              </a:rPr>
              <a:t>Nießner</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FaceForensics</a:t>
            </a:r>
            <a:r>
              <a:rPr lang="en-US" sz="2500" dirty="0">
                <a:solidFill>
                  <a:schemeClr val="tx1"/>
                </a:solidFill>
                <a:latin typeface="Times New Roman" panose="02020603050405020304" pitchFamily="18" charset="0"/>
                <a:cs typeface="Times New Roman" panose="02020603050405020304" pitchFamily="18" charset="0"/>
              </a:rPr>
              <a:t>++: Learning to Detect Manipulated Facial Images” in arXiv:1901.08971</a:t>
            </a:r>
          </a:p>
          <a:p>
            <a:pPr algn="just">
              <a:lnSpc>
                <a:spcPct val="130000"/>
              </a:lnSpc>
            </a:pPr>
            <a:r>
              <a:rPr lang="en-US" sz="2500" b="1" dirty="0">
                <a:solidFill>
                  <a:schemeClr val="tx1"/>
                </a:solidFill>
                <a:latin typeface="Times New Roman" panose="02020603050405020304" pitchFamily="18" charset="0"/>
                <a:cs typeface="Times New Roman" panose="02020603050405020304" pitchFamily="18" charset="0"/>
              </a:rPr>
              <a:t>[9] </a:t>
            </a:r>
            <a:r>
              <a:rPr lang="en-US" sz="2500" dirty="0" err="1">
                <a:solidFill>
                  <a:schemeClr val="tx1"/>
                </a:solidFill>
                <a:latin typeface="Times New Roman" panose="02020603050405020304" pitchFamily="18" charset="0"/>
                <a:cs typeface="Times New Roman" panose="02020603050405020304" pitchFamily="18" charset="0"/>
              </a:rPr>
              <a:t>Yuezun</a:t>
            </a:r>
            <a:r>
              <a:rPr lang="en-US" sz="2500" dirty="0">
                <a:solidFill>
                  <a:schemeClr val="tx1"/>
                </a:solidFill>
                <a:latin typeface="Times New Roman" panose="02020603050405020304" pitchFamily="18" charset="0"/>
                <a:cs typeface="Times New Roman" panose="02020603050405020304" pitchFamily="18" charset="0"/>
              </a:rPr>
              <a:t> Li, </a:t>
            </a:r>
            <a:r>
              <a:rPr lang="en-US" sz="2500" dirty="0" err="1">
                <a:solidFill>
                  <a:schemeClr val="tx1"/>
                </a:solidFill>
                <a:latin typeface="Times New Roman" panose="02020603050405020304" pitchFamily="18" charset="0"/>
                <a:cs typeface="Times New Roman" panose="02020603050405020304" pitchFamily="18" charset="0"/>
              </a:rPr>
              <a:t>Siwei</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Lyu</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ExposingDF</a:t>
            </a:r>
            <a:r>
              <a:rPr lang="en-US" sz="2500" dirty="0">
                <a:solidFill>
                  <a:schemeClr val="tx1"/>
                </a:solidFill>
                <a:latin typeface="Times New Roman" panose="02020603050405020304" pitchFamily="18" charset="0"/>
                <a:cs typeface="Times New Roman" panose="02020603050405020304" pitchFamily="18" charset="0"/>
              </a:rPr>
              <a:t> Videos By Detecting Face Warping Arti- facts,” in arXiv:1811.00656v3.</a:t>
            </a:r>
          </a:p>
          <a:p>
            <a:pPr algn="just">
              <a:lnSpc>
                <a:spcPct val="130000"/>
              </a:lnSpc>
            </a:pPr>
            <a:r>
              <a:rPr lang="en-US" sz="2500" b="1" dirty="0">
                <a:solidFill>
                  <a:schemeClr val="tx1"/>
                </a:solidFill>
                <a:latin typeface="Times New Roman" panose="02020603050405020304" pitchFamily="18" charset="0"/>
                <a:cs typeface="Times New Roman" panose="02020603050405020304" pitchFamily="18" charset="0"/>
              </a:rPr>
              <a:t>[10] </a:t>
            </a:r>
            <a:r>
              <a:rPr lang="en-US" sz="2500" dirty="0" err="1">
                <a:solidFill>
                  <a:schemeClr val="tx1"/>
                </a:solidFill>
                <a:latin typeface="Times New Roman" panose="02020603050405020304" pitchFamily="18" charset="0"/>
                <a:cs typeface="Times New Roman" panose="02020603050405020304" pitchFamily="18" charset="0"/>
              </a:rPr>
              <a:t>Yuezun</a:t>
            </a:r>
            <a:r>
              <a:rPr lang="en-US" sz="2500" dirty="0">
                <a:solidFill>
                  <a:schemeClr val="tx1"/>
                </a:solidFill>
                <a:latin typeface="Times New Roman" panose="02020603050405020304" pitchFamily="18" charset="0"/>
                <a:cs typeface="Times New Roman" panose="02020603050405020304" pitchFamily="18" charset="0"/>
              </a:rPr>
              <a:t> Li, Ming-Ching Chang and </a:t>
            </a:r>
            <a:r>
              <a:rPr lang="en-US" sz="2500" dirty="0" err="1">
                <a:solidFill>
                  <a:schemeClr val="tx1"/>
                </a:solidFill>
                <a:latin typeface="Times New Roman" panose="02020603050405020304" pitchFamily="18" charset="0"/>
                <a:cs typeface="Times New Roman" panose="02020603050405020304" pitchFamily="18" charset="0"/>
              </a:rPr>
              <a:t>Siwei</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Lyu</a:t>
            </a:r>
            <a:r>
              <a:rPr lang="en-US" sz="2500" dirty="0">
                <a:solidFill>
                  <a:schemeClr val="tx1"/>
                </a:solidFill>
                <a:latin typeface="Times New Roman" panose="02020603050405020304" pitchFamily="18" charset="0"/>
                <a:cs typeface="Times New Roman" panose="02020603050405020304" pitchFamily="18" charset="0"/>
              </a:rPr>
              <a:t> “Exposing AI Created Fake Videos by Detecting Eye Blinking” in arXiv:1806.02877v2.</a:t>
            </a:r>
          </a:p>
          <a:p>
            <a:pPr algn="just">
              <a:lnSpc>
                <a:spcPct val="130000"/>
              </a:lnSpc>
            </a:pPr>
            <a:r>
              <a:rPr lang="en-US" sz="2500" b="1" dirty="0">
                <a:solidFill>
                  <a:schemeClr val="tx1"/>
                </a:solidFill>
                <a:latin typeface="Times New Roman" panose="02020603050405020304" pitchFamily="18" charset="0"/>
                <a:cs typeface="Times New Roman" panose="02020603050405020304" pitchFamily="18" charset="0"/>
              </a:rPr>
              <a:t>[11] </a:t>
            </a:r>
            <a:r>
              <a:rPr lang="en-US" sz="2500" dirty="0">
                <a:solidFill>
                  <a:schemeClr val="tx1"/>
                </a:solidFill>
                <a:latin typeface="Times New Roman" panose="02020603050405020304" pitchFamily="18" charset="0"/>
                <a:cs typeface="Times New Roman" panose="02020603050405020304" pitchFamily="18" charset="0"/>
              </a:rPr>
              <a:t>Huy H. Nguyen , Junichi Yamagishi, and Isao Echizen “ Using capsule net- works to detect forged images and videos ” in arXiv:1810.11215.</a:t>
            </a:r>
          </a:p>
          <a:p>
            <a:pPr algn="just">
              <a:lnSpc>
                <a:spcPct val="130000"/>
              </a:lnSpc>
            </a:pPr>
            <a:r>
              <a:rPr lang="en-US" sz="2500" b="1" dirty="0">
                <a:solidFill>
                  <a:schemeClr val="tx1"/>
                </a:solidFill>
                <a:latin typeface="Times New Roman" panose="02020603050405020304" pitchFamily="18" charset="0"/>
                <a:cs typeface="Times New Roman" panose="02020603050405020304" pitchFamily="18" charset="0"/>
              </a:rPr>
              <a:t>[12] </a:t>
            </a:r>
            <a:r>
              <a:rPr lang="en-US" sz="2500" dirty="0" err="1">
                <a:solidFill>
                  <a:schemeClr val="tx1"/>
                </a:solidFill>
                <a:latin typeface="Times New Roman" panose="02020603050405020304" pitchFamily="18" charset="0"/>
                <a:cs typeface="Times New Roman" panose="02020603050405020304" pitchFamily="18" charset="0"/>
              </a:rPr>
              <a:t>ResNext</a:t>
            </a:r>
            <a:r>
              <a:rPr lang="en-US" sz="2500" dirty="0">
                <a:solidFill>
                  <a:schemeClr val="tx1"/>
                </a:solidFill>
                <a:latin typeface="Times New Roman" panose="02020603050405020304" pitchFamily="18" charset="0"/>
                <a:cs typeface="Times New Roman" panose="02020603050405020304" pitchFamily="18" charset="0"/>
              </a:rPr>
              <a:t> Model : https://pytorch.org/hub/pytorch_vision_resnext/ accessed on 06 April 2020.</a:t>
            </a:r>
          </a:p>
          <a:p>
            <a:pPr algn="just">
              <a:lnSpc>
                <a:spcPct val="130000"/>
              </a:lnSpc>
              <a:tabLst>
                <a:tab pos="354965" algn="l"/>
              </a:tabLst>
            </a:pPr>
            <a:r>
              <a:rPr lang="en-US" sz="2500" b="1" dirty="0">
                <a:solidFill>
                  <a:schemeClr val="tx1"/>
                </a:solidFill>
                <a:latin typeface="Times New Roman" panose="02020603050405020304" pitchFamily="18" charset="0"/>
                <a:cs typeface="Times New Roman" panose="02020603050405020304" pitchFamily="18" charset="0"/>
              </a:rPr>
              <a:t>[13] </a:t>
            </a:r>
            <a:r>
              <a:rPr lang="en-US" sz="2500" dirty="0">
                <a:solidFill>
                  <a:schemeClr val="tx1"/>
                </a:solidFill>
                <a:latin typeface="Times New Roman" panose="02020603050405020304" pitchFamily="18" charset="0"/>
                <a:cs typeface="Times New Roman" panose="02020603050405020304" pitchFamily="18" charset="0"/>
              </a:rPr>
              <a:t>TensorFlow: </a:t>
            </a:r>
            <a:r>
              <a:rPr lang="en-US" sz="2500" dirty="0">
                <a:solidFill>
                  <a:schemeClr val="tx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https://www.tensorflo</a:t>
            </a:r>
            <a:r>
              <a:rPr lang="en-US" sz="2500" dirty="0">
                <a:solidFill>
                  <a:schemeClr val="tx1"/>
                </a:solidFill>
                <a:latin typeface="Times New Roman" panose="02020603050405020304" pitchFamily="18" charset="0"/>
                <a:cs typeface="Times New Roman" panose="02020603050405020304" pitchFamily="18" charset="0"/>
              </a:rPr>
              <a:t>w.org/ .</a:t>
            </a:r>
          </a:p>
          <a:p>
            <a:pPr algn="just">
              <a:lnSpc>
                <a:spcPct val="130000"/>
              </a:lnSpc>
              <a:tabLst>
                <a:tab pos="354965" algn="l"/>
              </a:tabLst>
            </a:pPr>
            <a:r>
              <a:rPr lang="en-US" sz="2500" b="1" dirty="0">
                <a:solidFill>
                  <a:schemeClr val="tx1"/>
                </a:solidFill>
                <a:latin typeface="Times New Roman" panose="02020603050405020304" pitchFamily="18" charset="0"/>
                <a:cs typeface="Times New Roman" panose="02020603050405020304" pitchFamily="18" charset="0"/>
              </a:rPr>
              <a:t>[14] </a:t>
            </a:r>
            <a:r>
              <a:rPr lang="en-US" sz="2500" dirty="0" err="1">
                <a:solidFill>
                  <a:schemeClr val="tx1"/>
                </a:solidFill>
                <a:latin typeface="Times New Roman" panose="02020603050405020304" pitchFamily="18" charset="0"/>
                <a:cs typeface="Times New Roman" panose="02020603050405020304" pitchFamily="18" charset="0"/>
              </a:rPr>
              <a:t>Keras</a:t>
            </a:r>
            <a:r>
              <a:rPr lang="en-US" sz="2500" dirty="0">
                <a:solidFill>
                  <a:schemeClr val="tx1"/>
                </a:solidFill>
                <a:latin typeface="Times New Roman" panose="02020603050405020304" pitchFamily="18" charset="0"/>
                <a:cs typeface="Times New Roman" panose="02020603050405020304" pitchFamily="18" charset="0"/>
              </a:rPr>
              <a:t> : https://keras.io/ .</a:t>
            </a:r>
          </a:p>
          <a:p>
            <a:pPr algn="just">
              <a:lnSpc>
                <a:spcPct val="130000"/>
              </a:lnSpc>
              <a:tabLst>
                <a:tab pos="354965" algn="l"/>
              </a:tabLst>
            </a:pPr>
            <a:r>
              <a:rPr lang="en-US" sz="2500" b="1" dirty="0">
                <a:solidFill>
                  <a:schemeClr val="tx1"/>
                </a:solidFill>
                <a:latin typeface="Times New Roman" panose="02020603050405020304" pitchFamily="18" charset="0"/>
                <a:cs typeface="Times New Roman" panose="02020603050405020304" pitchFamily="18" charset="0"/>
              </a:rPr>
              <a:t>[15] </a:t>
            </a:r>
            <a:r>
              <a:rPr lang="en-US" sz="2500" dirty="0" err="1">
                <a:solidFill>
                  <a:schemeClr val="tx1"/>
                </a:solidFill>
                <a:latin typeface="Times New Roman" panose="02020603050405020304" pitchFamily="18" charset="0"/>
                <a:cs typeface="Times New Roman" panose="02020603050405020304" pitchFamily="18" charset="0"/>
              </a:rPr>
              <a:t>PyTorch</a:t>
            </a:r>
            <a:r>
              <a:rPr lang="en-US" sz="2500" dirty="0">
                <a:solidFill>
                  <a:schemeClr val="tx1"/>
                </a:solidFill>
                <a:latin typeface="Times New Roman" panose="02020603050405020304" pitchFamily="18" charset="0"/>
                <a:cs typeface="Times New Roman" panose="02020603050405020304" pitchFamily="18" charset="0"/>
              </a:rPr>
              <a:t> : https://pytorch.org/ .</a:t>
            </a:r>
          </a:p>
          <a:p>
            <a:endParaRPr lang="en-US" dirty="0"/>
          </a:p>
        </p:txBody>
      </p:sp>
      <p:sp>
        <p:nvSpPr>
          <p:cNvPr id="4" name="Slide Number Placeholder 3">
            <a:extLst>
              <a:ext uri="{FF2B5EF4-FFF2-40B4-BE49-F238E27FC236}">
                <a16:creationId xmlns:a16="http://schemas.microsoft.com/office/drawing/2014/main" id="{F5282BE3-B74B-471A-782B-D58E18DCC643}"/>
              </a:ext>
            </a:extLst>
          </p:cNvPr>
          <p:cNvSpPr>
            <a:spLocks noGrp="1"/>
          </p:cNvSpPr>
          <p:nvPr>
            <p:ph type="sldNum" sz="quarter" idx="12"/>
          </p:nvPr>
        </p:nvSpPr>
        <p:spPr/>
        <p:txBody>
          <a:bodyPr/>
          <a:lstStyle/>
          <a:p>
            <a:fld id="{5BF998B0-0269-472B-9CA4-4048717895BC}" type="slidenum">
              <a:rPr lang="en-IN" smtClean="0"/>
              <a:t>26</a:t>
            </a:fld>
            <a:endParaRPr lang="en-IN"/>
          </a:p>
        </p:txBody>
      </p:sp>
      <p:sp>
        <p:nvSpPr>
          <p:cNvPr id="5" name="Title 1">
            <a:extLst>
              <a:ext uri="{FF2B5EF4-FFF2-40B4-BE49-F238E27FC236}">
                <a16:creationId xmlns:a16="http://schemas.microsoft.com/office/drawing/2014/main" id="{1E52BE68-12B8-4EC1-3E29-446EB7DF4524}"/>
              </a:ext>
            </a:extLst>
          </p:cNvPr>
          <p:cNvSpPr txBox="1">
            <a:spLocks/>
          </p:cNvSpPr>
          <p:nvPr/>
        </p:nvSpPr>
        <p:spPr>
          <a:xfrm>
            <a:off x="1723266" y="594370"/>
            <a:ext cx="4372734" cy="1117073"/>
          </a:xfrm>
          <a:prstGeom prst="rect">
            <a:avLst/>
          </a:prstGeom>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000" u="sng" dirty="0"/>
              <a:t>References:</a:t>
            </a:r>
            <a:endParaRPr lang="en-US" sz="4000" dirty="0"/>
          </a:p>
        </p:txBody>
      </p:sp>
    </p:spTree>
    <p:extLst>
      <p:ext uri="{BB962C8B-B14F-4D97-AF65-F5344CB8AC3E}">
        <p14:creationId xmlns:p14="http://schemas.microsoft.com/office/powerpoint/2010/main" val="3948477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4F670-E9C4-7B1F-C5A9-2C4A7E41F32E}"/>
              </a:ext>
            </a:extLst>
          </p:cNvPr>
          <p:cNvSpPr>
            <a:spLocks noGrp="1"/>
          </p:cNvSpPr>
          <p:nvPr>
            <p:ph type="title"/>
          </p:nvPr>
        </p:nvSpPr>
        <p:spPr>
          <a:xfrm>
            <a:off x="784910" y="2380342"/>
            <a:ext cx="10710404" cy="1314311"/>
          </a:xfrm>
        </p:spPr>
        <p:txBody>
          <a:bodyPr/>
          <a:lstStyle/>
          <a:p>
            <a:pPr algn="ctr"/>
            <a:r>
              <a:rPr lang="en-US" sz="4800" dirty="0"/>
              <a:t>Thank You!</a:t>
            </a:r>
          </a:p>
        </p:txBody>
      </p:sp>
      <p:sp>
        <p:nvSpPr>
          <p:cNvPr id="3" name="Slide Number Placeholder 2">
            <a:extLst>
              <a:ext uri="{FF2B5EF4-FFF2-40B4-BE49-F238E27FC236}">
                <a16:creationId xmlns:a16="http://schemas.microsoft.com/office/drawing/2014/main" id="{256446D8-DD56-A698-1060-2DD91A5B44D4}"/>
              </a:ext>
            </a:extLst>
          </p:cNvPr>
          <p:cNvSpPr>
            <a:spLocks noGrp="1"/>
          </p:cNvSpPr>
          <p:nvPr>
            <p:ph type="sldNum" sz="quarter" idx="12"/>
          </p:nvPr>
        </p:nvSpPr>
        <p:spPr/>
        <p:txBody>
          <a:bodyPr/>
          <a:lstStyle/>
          <a:p>
            <a:fld id="{5BF998B0-0269-472B-9CA4-4048717895BC}" type="slidenum">
              <a:rPr lang="en-IN" smtClean="0"/>
              <a:t>27</a:t>
            </a:fld>
            <a:endParaRPr lang="en-IN"/>
          </a:p>
        </p:txBody>
      </p:sp>
    </p:spTree>
    <p:extLst>
      <p:ext uri="{BB962C8B-B14F-4D97-AF65-F5344CB8AC3E}">
        <p14:creationId xmlns:p14="http://schemas.microsoft.com/office/powerpoint/2010/main" val="1052104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1FE0-A6CB-6563-B968-14611BF8F084}"/>
              </a:ext>
            </a:extLst>
          </p:cNvPr>
          <p:cNvSpPr>
            <a:spLocks noGrp="1"/>
          </p:cNvSpPr>
          <p:nvPr>
            <p:ph type="title"/>
          </p:nvPr>
        </p:nvSpPr>
        <p:spPr>
          <a:xfrm>
            <a:off x="1782740" y="683905"/>
            <a:ext cx="9905998" cy="739285"/>
          </a:xfrm>
        </p:spPr>
        <p:txBody>
          <a:bodyPr>
            <a:normAutofit/>
          </a:bodyPr>
          <a:lstStyle/>
          <a:p>
            <a:r>
              <a:rPr lang="en-US" sz="3200" b="1" dirty="0">
                <a:solidFill>
                  <a:schemeClr val="tx1">
                    <a:lumMod val="95000"/>
                    <a:lumOff val="5000"/>
                  </a:schemeClr>
                </a:solidFill>
                <a:latin typeface="Times New Roman" panose="02020603050405020304" pitchFamily="18" charset="0"/>
                <a:cs typeface="Times New Roman" panose="02020603050405020304" pitchFamily="18" charset="0"/>
              </a:rPr>
              <a:t>MOTIVATION/SCOPE :</a:t>
            </a:r>
          </a:p>
        </p:txBody>
      </p:sp>
      <p:sp>
        <p:nvSpPr>
          <p:cNvPr id="3" name="Content Placeholder 2">
            <a:extLst>
              <a:ext uri="{FF2B5EF4-FFF2-40B4-BE49-F238E27FC236}">
                <a16:creationId xmlns:a16="http://schemas.microsoft.com/office/drawing/2014/main" id="{E2A0E081-6B07-FCAA-C45B-FA1346D10349}"/>
              </a:ext>
            </a:extLst>
          </p:cNvPr>
          <p:cNvSpPr>
            <a:spLocks noGrp="1"/>
          </p:cNvSpPr>
          <p:nvPr>
            <p:ph idx="1"/>
          </p:nvPr>
        </p:nvSpPr>
        <p:spPr>
          <a:xfrm>
            <a:off x="1887772" y="1626809"/>
            <a:ext cx="8946541" cy="4230651"/>
          </a:xfrm>
        </p:spPr>
        <p:txBody>
          <a:bodyPr>
            <a:normAutofit/>
          </a:bodyPr>
          <a:lstStyle/>
          <a:p>
            <a:pPr algn="just">
              <a:buFont typeface="Wingdings" panose="05000000000000000000" pitchFamily="2" charset="2"/>
              <a:buChar char="Ø"/>
            </a:pPr>
            <a:r>
              <a:rPr lang="en-US" sz="2200" dirty="0">
                <a:solidFill>
                  <a:schemeClr val="tx1">
                    <a:lumMod val="95000"/>
                    <a:lumOff val="5000"/>
                  </a:schemeClr>
                </a:solidFill>
                <a:latin typeface="Times New Roman" panose="02020603050405020304" pitchFamily="18" charset="0"/>
                <a:cs typeface="Times New Roman" panose="02020603050405020304" pitchFamily="18" charset="0"/>
              </a:rPr>
              <a:t>Spreading of the Deep fakes over the social media platforms have become very common leading to spamming and peculating wrong information over the platform.</a:t>
            </a:r>
          </a:p>
          <a:p>
            <a:pPr algn="just">
              <a:buFont typeface="Wingdings" panose="05000000000000000000" pitchFamily="2" charset="2"/>
              <a:buChar char="Ø"/>
            </a:pPr>
            <a:r>
              <a:rPr lang="en-US" sz="2200" dirty="0">
                <a:solidFill>
                  <a:schemeClr val="tx1">
                    <a:lumMod val="95000"/>
                    <a:lumOff val="5000"/>
                  </a:schemeClr>
                </a:solidFill>
                <a:latin typeface="Times New Roman" panose="02020603050405020304" pitchFamily="18" charset="0"/>
                <a:cs typeface="Times New Roman" panose="02020603050405020304" pitchFamily="18" charset="0"/>
              </a:rPr>
              <a:t>To overcome such a situation, Deep fake detection is very important. So, we describe a new deep learning-based method that can effectively distinguish AI generated fake videos (Deep Fake Videos) from real videos. </a:t>
            </a:r>
          </a:p>
          <a:p>
            <a:pPr algn="just">
              <a:buFont typeface="Wingdings" panose="05000000000000000000" pitchFamily="2" charset="2"/>
              <a:buChar char="Ø"/>
            </a:pPr>
            <a:r>
              <a:rPr lang="en-US" sz="2200" dirty="0">
                <a:solidFill>
                  <a:schemeClr val="tx1">
                    <a:lumMod val="95000"/>
                    <a:lumOff val="5000"/>
                  </a:schemeClr>
                </a:solidFill>
                <a:latin typeface="Times New Roman" panose="02020603050405020304" pitchFamily="18" charset="0"/>
                <a:cs typeface="Times New Roman" panose="02020603050405020304" pitchFamily="18" charset="0"/>
              </a:rPr>
              <a:t>It’s incredibly important to develop technology that can spot fakes, so that the deep fakes can be identified and prevented from spreading over the social media.</a:t>
            </a:r>
          </a:p>
        </p:txBody>
      </p:sp>
      <p:sp>
        <p:nvSpPr>
          <p:cNvPr id="4" name="Slide Number Placeholder 3">
            <a:extLst>
              <a:ext uri="{FF2B5EF4-FFF2-40B4-BE49-F238E27FC236}">
                <a16:creationId xmlns:a16="http://schemas.microsoft.com/office/drawing/2014/main" id="{D7DDA998-9810-0A71-9631-39D5B3809FF7}"/>
              </a:ext>
            </a:extLst>
          </p:cNvPr>
          <p:cNvSpPr>
            <a:spLocks noGrp="1"/>
          </p:cNvSpPr>
          <p:nvPr>
            <p:ph type="sldNum" sz="quarter" idx="12"/>
          </p:nvPr>
        </p:nvSpPr>
        <p:spPr/>
        <p:txBody>
          <a:bodyPr/>
          <a:lstStyle/>
          <a:p>
            <a:fld id="{5BF998B0-0269-472B-9CA4-4048717895BC}" type="slidenum">
              <a:rPr lang="en-IN" smtClean="0"/>
              <a:t>3</a:t>
            </a:fld>
            <a:endParaRPr lang="en-IN"/>
          </a:p>
        </p:txBody>
      </p:sp>
    </p:spTree>
    <p:extLst>
      <p:ext uri="{BB962C8B-B14F-4D97-AF65-F5344CB8AC3E}">
        <p14:creationId xmlns:p14="http://schemas.microsoft.com/office/powerpoint/2010/main" val="2259473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618ADC88-56B3-93ED-C197-B6A01319EB82}"/>
              </a:ext>
            </a:extLst>
          </p:cNvPr>
          <p:cNvGraphicFramePr>
            <a:graphicFrameLocks noGrp="1"/>
          </p:cNvGraphicFramePr>
          <p:nvPr>
            <p:extLst>
              <p:ext uri="{D42A27DB-BD31-4B8C-83A1-F6EECF244321}">
                <p14:modId xmlns:p14="http://schemas.microsoft.com/office/powerpoint/2010/main" val="962920575"/>
              </p:ext>
            </p:extLst>
          </p:nvPr>
        </p:nvGraphicFramePr>
        <p:xfrm>
          <a:off x="290285" y="841829"/>
          <a:ext cx="11808949" cy="5896144"/>
        </p:xfrm>
        <a:graphic>
          <a:graphicData uri="http://schemas.openxmlformats.org/drawingml/2006/table">
            <a:tbl>
              <a:tblPr firstRow="1" bandRow="1">
                <a:tableStyleId>{5C22544A-7EE6-4342-B048-85BDC9FD1C3A}</a:tableStyleId>
              </a:tblPr>
              <a:tblGrid>
                <a:gridCol w="2240993">
                  <a:extLst>
                    <a:ext uri="{9D8B030D-6E8A-4147-A177-3AD203B41FA5}">
                      <a16:colId xmlns:a16="http://schemas.microsoft.com/office/drawing/2014/main" val="3220281523"/>
                    </a:ext>
                  </a:extLst>
                </a:gridCol>
                <a:gridCol w="3467342">
                  <a:extLst>
                    <a:ext uri="{9D8B030D-6E8A-4147-A177-3AD203B41FA5}">
                      <a16:colId xmlns:a16="http://schemas.microsoft.com/office/drawing/2014/main" val="1452484908"/>
                    </a:ext>
                  </a:extLst>
                </a:gridCol>
                <a:gridCol w="2773006">
                  <a:extLst>
                    <a:ext uri="{9D8B030D-6E8A-4147-A177-3AD203B41FA5}">
                      <a16:colId xmlns:a16="http://schemas.microsoft.com/office/drawing/2014/main" val="850348602"/>
                    </a:ext>
                  </a:extLst>
                </a:gridCol>
                <a:gridCol w="3327608">
                  <a:extLst>
                    <a:ext uri="{9D8B030D-6E8A-4147-A177-3AD203B41FA5}">
                      <a16:colId xmlns:a16="http://schemas.microsoft.com/office/drawing/2014/main" val="535172082"/>
                    </a:ext>
                  </a:extLst>
                </a:gridCol>
              </a:tblGrid>
              <a:tr h="346639">
                <a:tc>
                  <a:txBody>
                    <a:bodyPr/>
                    <a:lstStyle/>
                    <a:p>
                      <a:pPr algn="ctr"/>
                      <a:r>
                        <a:rPr lang="en-US" dirty="0">
                          <a:solidFill>
                            <a:schemeClr val="tx1">
                              <a:lumMod val="95000"/>
                              <a:lumOff val="5000"/>
                            </a:schemeClr>
                          </a:solidFill>
                        </a:rPr>
                        <a:t>Paper &amp; Author</a:t>
                      </a:r>
                      <a:endParaRPr lang="en-IN" dirty="0">
                        <a:solidFill>
                          <a:schemeClr val="tx1">
                            <a:lumMod val="95000"/>
                            <a:lumOff val="5000"/>
                          </a:schemeClr>
                        </a:solidFill>
                      </a:endParaRPr>
                    </a:p>
                  </a:txBody>
                  <a:tcPr/>
                </a:tc>
                <a:tc>
                  <a:txBody>
                    <a:bodyPr/>
                    <a:lstStyle/>
                    <a:p>
                      <a:pPr algn="ctr"/>
                      <a:r>
                        <a:rPr lang="en-US" dirty="0">
                          <a:solidFill>
                            <a:schemeClr val="tx1">
                              <a:lumMod val="95000"/>
                              <a:lumOff val="5000"/>
                            </a:schemeClr>
                          </a:solidFill>
                        </a:rPr>
                        <a:t>Abstract summary</a:t>
                      </a:r>
                      <a:endParaRPr lang="en-IN" dirty="0">
                        <a:solidFill>
                          <a:schemeClr val="tx1">
                            <a:lumMod val="95000"/>
                            <a:lumOff val="5000"/>
                          </a:schemeClr>
                        </a:solidFill>
                      </a:endParaRPr>
                    </a:p>
                  </a:txBody>
                  <a:tcPr/>
                </a:tc>
                <a:tc>
                  <a:txBody>
                    <a:bodyPr/>
                    <a:lstStyle/>
                    <a:p>
                      <a:pPr algn="ctr"/>
                      <a:r>
                        <a:rPr lang="en-US" dirty="0">
                          <a:solidFill>
                            <a:schemeClr val="tx1">
                              <a:lumMod val="95000"/>
                              <a:lumOff val="5000"/>
                            </a:schemeClr>
                          </a:solidFill>
                        </a:rPr>
                        <a:t>Pros</a:t>
                      </a:r>
                      <a:endParaRPr lang="en-IN" dirty="0">
                        <a:solidFill>
                          <a:schemeClr val="tx1">
                            <a:lumMod val="95000"/>
                            <a:lumOff val="5000"/>
                          </a:schemeClr>
                        </a:solidFill>
                      </a:endParaRPr>
                    </a:p>
                  </a:txBody>
                  <a:tcPr/>
                </a:tc>
                <a:tc>
                  <a:txBody>
                    <a:bodyPr/>
                    <a:lstStyle/>
                    <a:p>
                      <a:pPr algn="ctr"/>
                      <a:r>
                        <a:rPr lang="en-US" dirty="0">
                          <a:solidFill>
                            <a:schemeClr val="tx1">
                              <a:lumMod val="95000"/>
                              <a:lumOff val="5000"/>
                            </a:schemeClr>
                          </a:solidFill>
                        </a:rPr>
                        <a:t>Cons &amp; Scope</a:t>
                      </a:r>
                      <a:endParaRPr lang="en-IN" dirty="0">
                        <a:solidFill>
                          <a:schemeClr val="tx1">
                            <a:lumMod val="95000"/>
                            <a:lumOff val="5000"/>
                          </a:schemeClr>
                        </a:solidFill>
                      </a:endParaRPr>
                    </a:p>
                  </a:txBody>
                  <a:tcPr/>
                </a:tc>
                <a:extLst>
                  <a:ext uri="{0D108BD9-81ED-4DB2-BD59-A6C34878D82A}">
                    <a16:rowId xmlns:a16="http://schemas.microsoft.com/office/drawing/2014/main" val="2322132351"/>
                  </a:ext>
                </a:extLst>
              </a:tr>
              <a:tr h="2863633">
                <a:tc>
                  <a:txBody>
                    <a:bodyPr/>
                    <a:lstStyle/>
                    <a:p>
                      <a:pPr marL="0" algn="ctr" defTabSz="914400" rtl="0" eaLnBrk="1" latinLnBrk="0" hangingPunct="1"/>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Deepfake Detection through Deep Learning(D. Pan, L. Sun, R. Wang, X. Zhang and R. O. Sinnott)</a:t>
                      </a:r>
                    </a:p>
                    <a:p>
                      <a:pPr marL="0" algn="ctr" defTabSz="914400" rtl="0" eaLnBrk="1" latinLnBrk="0" hangingPunct="1"/>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2020</a:t>
                      </a:r>
                      <a:endParaRPr lang="en-IN"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n-US" sz="1500" dirty="0">
                          <a:solidFill>
                            <a:schemeClr val="tx1">
                              <a:lumMod val="95000"/>
                              <a:lumOff val="5000"/>
                            </a:schemeClr>
                          </a:solidFill>
                          <a:latin typeface="Times New Roman" panose="02020603050405020304" pitchFamily="18" charset="0"/>
                          <a:cs typeface="Times New Roman" panose="02020603050405020304" pitchFamily="18" charset="0"/>
                        </a:rPr>
                        <a:t>In this paper, it is consider the deepfake detection technologies </a:t>
                      </a:r>
                      <a:r>
                        <a:rPr lang="en-US" sz="1500" dirty="0" err="1">
                          <a:solidFill>
                            <a:schemeClr val="tx1">
                              <a:lumMod val="95000"/>
                              <a:lumOff val="5000"/>
                            </a:schemeClr>
                          </a:solidFill>
                          <a:latin typeface="Times New Roman" panose="02020603050405020304" pitchFamily="18" charset="0"/>
                          <a:cs typeface="Times New Roman" panose="02020603050405020304" pitchFamily="18" charset="0"/>
                        </a:rPr>
                        <a:t>Xception</a:t>
                      </a:r>
                      <a:r>
                        <a:rPr lang="en-US" sz="1500" dirty="0">
                          <a:solidFill>
                            <a:schemeClr val="tx1">
                              <a:lumMod val="95000"/>
                              <a:lumOff val="5000"/>
                            </a:schemeClr>
                          </a:solidFill>
                          <a:latin typeface="Times New Roman" panose="02020603050405020304" pitchFamily="18" charset="0"/>
                          <a:cs typeface="Times New Roman" panose="02020603050405020304" pitchFamily="18" charset="0"/>
                        </a:rPr>
                        <a:t> and </a:t>
                      </a:r>
                      <a:r>
                        <a:rPr lang="en-US" sz="1500" dirty="0" err="1">
                          <a:solidFill>
                            <a:schemeClr val="tx1">
                              <a:lumMod val="95000"/>
                              <a:lumOff val="5000"/>
                            </a:schemeClr>
                          </a:solidFill>
                          <a:latin typeface="Times New Roman" panose="02020603050405020304" pitchFamily="18" charset="0"/>
                          <a:cs typeface="Times New Roman" panose="02020603050405020304" pitchFamily="18" charset="0"/>
                        </a:rPr>
                        <a:t>MobileNet</a:t>
                      </a:r>
                      <a:r>
                        <a:rPr lang="en-US" sz="1500" dirty="0">
                          <a:solidFill>
                            <a:schemeClr val="tx1">
                              <a:lumMod val="95000"/>
                              <a:lumOff val="5000"/>
                            </a:schemeClr>
                          </a:solidFill>
                          <a:latin typeface="Times New Roman" panose="02020603050405020304" pitchFamily="18" charset="0"/>
                          <a:cs typeface="Times New Roman" panose="02020603050405020304" pitchFamily="18" charset="0"/>
                        </a:rPr>
                        <a:t> as two approaches for classification tasks to automatically detect deepfake videos. It is </a:t>
                      </a:r>
                      <a:r>
                        <a:rPr lang="en-US" sz="1500" dirty="0" err="1">
                          <a:solidFill>
                            <a:schemeClr val="tx1">
                              <a:lumMod val="95000"/>
                              <a:lumOff val="5000"/>
                            </a:schemeClr>
                          </a:solidFill>
                          <a:latin typeface="Times New Roman" panose="02020603050405020304" pitchFamily="18" charset="0"/>
                          <a:cs typeface="Times New Roman" panose="02020603050405020304" pitchFamily="18" charset="0"/>
                        </a:rPr>
                        <a:t>utilise</a:t>
                      </a:r>
                      <a:r>
                        <a:rPr lang="en-US" sz="1500" dirty="0">
                          <a:solidFill>
                            <a:schemeClr val="tx1">
                              <a:lumMod val="95000"/>
                              <a:lumOff val="5000"/>
                            </a:schemeClr>
                          </a:solidFill>
                          <a:latin typeface="Times New Roman" panose="02020603050405020304" pitchFamily="18" charset="0"/>
                          <a:cs typeface="Times New Roman" panose="02020603050405020304" pitchFamily="18" charset="0"/>
                        </a:rPr>
                        <a:t> training and evaluation datasets from </a:t>
                      </a:r>
                      <a:r>
                        <a:rPr lang="en-US" sz="1500" dirty="0" err="1">
                          <a:solidFill>
                            <a:schemeClr val="tx1">
                              <a:lumMod val="95000"/>
                              <a:lumOff val="5000"/>
                            </a:schemeClr>
                          </a:solidFill>
                          <a:latin typeface="Times New Roman" panose="02020603050405020304" pitchFamily="18" charset="0"/>
                          <a:cs typeface="Times New Roman" panose="02020603050405020304" pitchFamily="18" charset="0"/>
                        </a:rPr>
                        <a:t>FaceForensics</a:t>
                      </a:r>
                      <a:r>
                        <a:rPr lang="en-US" sz="1500" dirty="0">
                          <a:solidFill>
                            <a:schemeClr val="tx1">
                              <a:lumMod val="95000"/>
                              <a:lumOff val="5000"/>
                            </a:schemeClr>
                          </a:solidFill>
                          <a:latin typeface="Times New Roman" panose="02020603050405020304" pitchFamily="18" charset="0"/>
                          <a:cs typeface="Times New Roman" panose="02020603050405020304" pitchFamily="18" charset="0"/>
                        </a:rPr>
                        <a:t>++ comprising four datasets generated using four different and popular deepfake technologies.</a:t>
                      </a:r>
                      <a:endParaRPr lang="en-IN"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txBody>
                  <a:tcPr/>
                </a:tc>
                <a:tc>
                  <a:txBody>
                    <a:bodyPr/>
                    <a:lstStyle/>
                    <a:p>
                      <a:pPr marL="285750" indent="-285750" algn="just" defTabSz="914400" rtl="0" eaLnBrk="1" latinLnBrk="0" hangingPunct="1">
                        <a:buFont typeface="Arial" panose="020B0604020202020204" pitchFamily="34" charset="0"/>
                        <a:buChar char="•"/>
                      </a:pP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The results show high accuracy over all datasets with an accuracy varying between 86-90% depending on the deepfake technologies applied.</a:t>
                      </a:r>
                      <a:endParaRPr lang="en-IN"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txBody>
                  <a:tcPr/>
                </a:tc>
                <a:tc>
                  <a:txBody>
                    <a:bodyPr/>
                    <a:lstStyle/>
                    <a:p>
                      <a:pPr marL="285750" indent="-285750" algn="just" defTabSz="914400" rtl="0" eaLnBrk="1" latinLnBrk="0" hangingPunct="1">
                        <a:buFont typeface="Arial" panose="020B0604020202020204" pitchFamily="34" charset="0"/>
                        <a:buChar char="•"/>
                      </a:pP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It would be worth exploring the impact of different loss functions and different optimizers on the results. </a:t>
                      </a:r>
                    </a:p>
                    <a:p>
                      <a:pPr marL="285750" indent="-285750" algn="just" defTabSz="914400" rtl="0" eaLnBrk="1" latinLnBrk="0" hangingPunct="1">
                        <a:buFont typeface="Arial" panose="020B0604020202020204" pitchFamily="34" charset="0"/>
                        <a:buChar char="•"/>
                      </a:pP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It would be interesting to compare model performance between a model trained with a whole face and models trained with partial facial features.</a:t>
                      </a:r>
                    </a:p>
                  </a:txBody>
                  <a:tcPr/>
                </a:tc>
                <a:extLst>
                  <a:ext uri="{0D108BD9-81ED-4DB2-BD59-A6C34878D82A}">
                    <a16:rowId xmlns:a16="http://schemas.microsoft.com/office/drawing/2014/main" val="817274807"/>
                  </a:ext>
                </a:extLst>
              </a:tr>
              <a:tr h="26667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solidFill>
                            <a:schemeClr val="tx1">
                              <a:lumMod val="95000"/>
                              <a:lumOff val="5000"/>
                            </a:schemeClr>
                          </a:solidFill>
                          <a:latin typeface="Times New Roman" panose="02020603050405020304" pitchFamily="18" charset="0"/>
                          <a:cs typeface="Times New Roman" panose="02020603050405020304" pitchFamily="18" charset="0"/>
                        </a:rPr>
                        <a:t>Deepfake Video Detection using Neural Networks</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a:t>
                      </a:r>
                      <a:r>
                        <a:rPr lang="en-US" sz="1500" dirty="0">
                          <a:solidFill>
                            <a:schemeClr val="tx1">
                              <a:lumMod val="95000"/>
                              <a:lumOff val="5000"/>
                            </a:schemeClr>
                          </a:solidFill>
                          <a:latin typeface="Times New Roman" panose="02020603050405020304" pitchFamily="18" charset="0"/>
                          <a:cs typeface="Times New Roman" panose="02020603050405020304" pitchFamily="18" charset="0"/>
                        </a:rPr>
                        <a:t>M. </a:t>
                      </a:r>
                      <a:r>
                        <a:rPr lang="en-US" sz="1500" dirty="0" err="1">
                          <a:solidFill>
                            <a:schemeClr val="tx1">
                              <a:lumMod val="95000"/>
                              <a:lumOff val="5000"/>
                            </a:schemeClr>
                          </a:solidFill>
                          <a:latin typeface="Times New Roman" panose="02020603050405020304" pitchFamily="18" charset="0"/>
                          <a:cs typeface="Times New Roman" panose="02020603050405020304" pitchFamily="18" charset="0"/>
                        </a:rPr>
                        <a:t>Jiwtode</a:t>
                      </a:r>
                      <a:r>
                        <a:rPr lang="en-US" sz="1500" dirty="0">
                          <a:solidFill>
                            <a:schemeClr val="tx1">
                              <a:lumMod val="95000"/>
                              <a:lumOff val="5000"/>
                            </a:schemeClr>
                          </a:solidFill>
                          <a:latin typeface="Times New Roman" panose="02020603050405020304" pitchFamily="18" charset="0"/>
                          <a:cs typeface="Times New Roman" panose="02020603050405020304" pitchFamily="18" charset="0"/>
                        </a:rPr>
                        <a:t>, A. </a:t>
                      </a:r>
                      <a:r>
                        <a:rPr lang="en-US" sz="1500" dirty="0" err="1">
                          <a:solidFill>
                            <a:schemeClr val="tx1">
                              <a:lumMod val="95000"/>
                              <a:lumOff val="5000"/>
                            </a:schemeClr>
                          </a:solidFill>
                          <a:latin typeface="Times New Roman" panose="02020603050405020304" pitchFamily="18" charset="0"/>
                          <a:cs typeface="Times New Roman" panose="02020603050405020304" pitchFamily="18" charset="0"/>
                        </a:rPr>
                        <a:t>Asati</a:t>
                      </a:r>
                      <a:r>
                        <a:rPr lang="en-US" sz="1500" dirty="0">
                          <a:solidFill>
                            <a:schemeClr val="tx1">
                              <a:lumMod val="95000"/>
                              <a:lumOff val="5000"/>
                            </a:schemeClr>
                          </a:solidFill>
                          <a:latin typeface="Times New Roman" panose="02020603050405020304" pitchFamily="18" charset="0"/>
                          <a:cs typeface="Times New Roman" panose="02020603050405020304" pitchFamily="18" charset="0"/>
                        </a:rPr>
                        <a:t>, S. </a:t>
                      </a:r>
                      <a:r>
                        <a:rPr lang="en-US" sz="1500" dirty="0" err="1">
                          <a:solidFill>
                            <a:schemeClr val="tx1">
                              <a:lumMod val="95000"/>
                              <a:lumOff val="5000"/>
                            </a:schemeClr>
                          </a:solidFill>
                          <a:latin typeface="Times New Roman" panose="02020603050405020304" pitchFamily="18" charset="0"/>
                          <a:cs typeface="Times New Roman" panose="02020603050405020304" pitchFamily="18" charset="0"/>
                        </a:rPr>
                        <a:t>Kamble</a:t>
                      </a:r>
                      <a:r>
                        <a:rPr lang="en-US" sz="1500" dirty="0">
                          <a:solidFill>
                            <a:schemeClr val="tx1">
                              <a:lumMod val="95000"/>
                              <a:lumOff val="5000"/>
                            </a:schemeClr>
                          </a:solidFill>
                          <a:latin typeface="Times New Roman" panose="02020603050405020304" pitchFamily="18" charset="0"/>
                          <a:cs typeface="Times New Roman" panose="02020603050405020304" pitchFamily="18" charset="0"/>
                        </a:rPr>
                        <a:t> and L. </a:t>
                      </a:r>
                      <a:r>
                        <a:rPr lang="en-US" sz="1500" dirty="0" err="1">
                          <a:solidFill>
                            <a:schemeClr val="tx1">
                              <a:lumMod val="95000"/>
                              <a:lumOff val="5000"/>
                            </a:schemeClr>
                          </a:solidFill>
                          <a:latin typeface="Times New Roman" panose="02020603050405020304" pitchFamily="18" charset="0"/>
                          <a:cs typeface="Times New Roman" panose="02020603050405020304" pitchFamily="18" charset="0"/>
                        </a:rPr>
                        <a:t>Damahe</a:t>
                      </a:r>
                      <a:r>
                        <a:rPr lang="en-IN"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2022</a:t>
                      </a:r>
                    </a:p>
                  </a:txBody>
                  <a:tcPr/>
                </a:tc>
                <a:tc>
                  <a:txBody>
                    <a:bodyPr/>
                    <a:lstStyle/>
                    <a:p>
                      <a:pPr marL="285750" indent="-285750" algn="just" defTabSz="914400" rtl="0" eaLnBrk="1" latinLnBrk="0" hangingPunct="1">
                        <a:buFont typeface="Arial" panose="020B0604020202020204" pitchFamily="34" charset="0"/>
                        <a:buChar char="•"/>
                      </a:pP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The proposed model uses features extracted from the frame level to train the RNN, which then learns to classify videos according to their temporal inconsistencies. Preparing the calculations and training the model to distinguish DF is difficult. In this model tried recognizing DF with the use of CNN and RNN.</a:t>
                      </a:r>
                      <a:endParaRPr lang="en-IN"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txBody>
                  <a:tcPr/>
                </a:tc>
                <a:tc>
                  <a:txBody>
                    <a:bodyPr/>
                    <a:lstStyle/>
                    <a:p>
                      <a:pPr marL="285750" indent="-285750" algn="just" defTabSz="914400" rtl="0" eaLnBrk="1" latinLnBrk="0" hangingPunct="1">
                        <a:buFont typeface="Arial" panose="020B0604020202020204" pitchFamily="34" charset="0"/>
                        <a:buChar char="•"/>
                      </a:pP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The proposed technique can perceive the video as </a:t>
                      </a:r>
                      <a:r>
                        <a:rPr lang="en-US" sz="1500" kern="1200" dirty="0" err="1">
                          <a:solidFill>
                            <a:schemeClr val="tx1">
                              <a:lumMod val="95000"/>
                              <a:lumOff val="5000"/>
                            </a:schemeClr>
                          </a:solidFill>
                          <a:latin typeface="Times New Roman" panose="02020603050405020304" pitchFamily="18" charset="0"/>
                          <a:ea typeface="+mn-ea"/>
                          <a:cs typeface="Times New Roman" panose="02020603050405020304" pitchFamily="18" charset="0"/>
                        </a:rPr>
                        <a:t>deepFake</a:t>
                      </a: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 or genuine, given the parameters of the listed paper. It furnishes extremely high precision with real time data.</a:t>
                      </a:r>
                      <a:endParaRPr lang="en-IN"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txBody>
                  <a:tcPr/>
                </a:tc>
                <a:tc>
                  <a:txBody>
                    <a:bodyPr/>
                    <a:lstStyle/>
                    <a:p>
                      <a:pPr marL="285750" indent="-285750" algn="l" defTabSz="914400" rtl="0" eaLnBrk="1" latinLnBrk="0" hangingPunct="1">
                        <a:buFont typeface="Arial" panose="020B0604020202020204" pitchFamily="34" charset="0"/>
                        <a:buChar char="•"/>
                      </a:pP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Audio isn't considered in our technique. Thus, our technique can't identify audio </a:t>
                      </a:r>
                      <a:r>
                        <a:rPr lang="en-US" sz="1500" kern="1200" dirty="0" err="1">
                          <a:solidFill>
                            <a:schemeClr val="tx1">
                              <a:lumMod val="95000"/>
                              <a:lumOff val="5000"/>
                            </a:schemeClr>
                          </a:solidFill>
                          <a:latin typeface="Times New Roman" panose="02020603050405020304" pitchFamily="18" charset="0"/>
                          <a:ea typeface="+mn-ea"/>
                          <a:cs typeface="Times New Roman" panose="02020603050405020304" pitchFamily="18" charset="0"/>
                        </a:rPr>
                        <a:t>deepFake</a:t>
                      </a: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 Notwithstanding, propose to acknowledge audio </a:t>
                      </a:r>
                      <a:r>
                        <a:rPr lang="en-US" sz="1500" kern="1200" dirty="0" err="1">
                          <a:solidFill>
                            <a:schemeClr val="tx1">
                              <a:lumMod val="95000"/>
                              <a:lumOff val="5000"/>
                            </a:schemeClr>
                          </a:solidFill>
                          <a:latin typeface="Times New Roman" panose="02020603050405020304" pitchFamily="18" charset="0"/>
                          <a:ea typeface="+mn-ea"/>
                          <a:cs typeface="Times New Roman" panose="02020603050405020304" pitchFamily="18" charset="0"/>
                        </a:rPr>
                        <a:t>deepFake</a:t>
                      </a: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 recognition later on.</a:t>
                      </a:r>
                      <a:endParaRPr lang="en-IN"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52823183"/>
                  </a:ext>
                </a:extLst>
              </a:tr>
            </a:tbl>
          </a:graphicData>
        </a:graphic>
      </p:graphicFrame>
      <p:sp>
        <p:nvSpPr>
          <p:cNvPr id="2" name="TextBox 1">
            <a:extLst>
              <a:ext uri="{FF2B5EF4-FFF2-40B4-BE49-F238E27FC236}">
                <a16:creationId xmlns:a16="http://schemas.microsoft.com/office/drawing/2014/main" id="{089F9D75-8F41-00C3-A012-8CA5272D519F}"/>
              </a:ext>
            </a:extLst>
          </p:cNvPr>
          <p:cNvSpPr txBox="1"/>
          <p:nvPr/>
        </p:nvSpPr>
        <p:spPr>
          <a:xfrm>
            <a:off x="1113182" y="139387"/>
            <a:ext cx="4320209" cy="523220"/>
          </a:xfrm>
          <a:prstGeom prst="rect">
            <a:avLst/>
          </a:prstGeom>
          <a:noFill/>
        </p:spPr>
        <p:txBody>
          <a:bodyPr wrap="square" rtlCol="0">
            <a:spAutoFit/>
          </a:bodyPr>
          <a:lstStyle/>
          <a:p>
            <a:r>
              <a:rPr lang="en-US" sz="2800" b="1" dirty="0">
                <a:latin typeface="Cambria" panose="02040503050406030204" pitchFamily="18" charset="0"/>
                <a:ea typeface="Cambria" panose="02040503050406030204" pitchFamily="18" charset="0"/>
              </a:rPr>
              <a:t>Literature Survey :</a:t>
            </a:r>
          </a:p>
        </p:txBody>
      </p:sp>
    </p:spTree>
    <p:extLst>
      <p:ext uri="{BB962C8B-B14F-4D97-AF65-F5344CB8AC3E}">
        <p14:creationId xmlns:p14="http://schemas.microsoft.com/office/powerpoint/2010/main" val="1081894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618ADC88-56B3-93ED-C197-B6A01319EB82}"/>
              </a:ext>
            </a:extLst>
          </p:cNvPr>
          <p:cNvGraphicFramePr>
            <a:graphicFrameLocks noGrp="1"/>
          </p:cNvGraphicFramePr>
          <p:nvPr>
            <p:extLst>
              <p:ext uri="{D42A27DB-BD31-4B8C-83A1-F6EECF244321}">
                <p14:modId xmlns:p14="http://schemas.microsoft.com/office/powerpoint/2010/main" val="1295705508"/>
              </p:ext>
            </p:extLst>
          </p:nvPr>
        </p:nvGraphicFramePr>
        <p:xfrm>
          <a:off x="333829" y="174172"/>
          <a:ext cx="11858171" cy="6855333"/>
        </p:xfrm>
        <a:graphic>
          <a:graphicData uri="http://schemas.openxmlformats.org/drawingml/2006/table">
            <a:tbl>
              <a:tblPr firstRow="1" bandRow="1">
                <a:tableStyleId>{5C22544A-7EE6-4342-B048-85BDC9FD1C3A}</a:tableStyleId>
              </a:tblPr>
              <a:tblGrid>
                <a:gridCol w="2251390">
                  <a:extLst>
                    <a:ext uri="{9D8B030D-6E8A-4147-A177-3AD203B41FA5}">
                      <a16:colId xmlns:a16="http://schemas.microsoft.com/office/drawing/2014/main" val="3220281523"/>
                    </a:ext>
                  </a:extLst>
                </a:gridCol>
                <a:gridCol w="3587311">
                  <a:extLst>
                    <a:ext uri="{9D8B030D-6E8A-4147-A177-3AD203B41FA5}">
                      <a16:colId xmlns:a16="http://schemas.microsoft.com/office/drawing/2014/main" val="1452484908"/>
                    </a:ext>
                  </a:extLst>
                </a:gridCol>
                <a:gridCol w="3226250">
                  <a:extLst>
                    <a:ext uri="{9D8B030D-6E8A-4147-A177-3AD203B41FA5}">
                      <a16:colId xmlns:a16="http://schemas.microsoft.com/office/drawing/2014/main" val="850348602"/>
                    </a:ext>
                  </a:extLst>
                </a:gridCol>
                <a:gridCol w="2793220">
                  <a:extLst>
                    <a:ext uri="{9D8B030D-6E8A-4147-A177-3AD203B41FA5}">
                      <a16:colId xmlns:a16="http://schemas.microsoft.com/office/drawing/2014/main" val="535172082"/>
                    </a:ext>
                  </a:extLst>
                </a:gridCol>
              </a:tblGrid>
              <a:tr h="404283">
                <a:tc>
                  <a:txBody>
                    <a:bodyPr/>
                    <a:lstStyle/>
                    <a:p>
                      <a:pPr algn="ctr"/>
                      <a:r>
                        <a:rPr lang="en-US" dirty="0">
                          <a:solidFill>
                            <a:schemeClr val="tx1">
                              <a:lumMod val="95000"/>
                              <a:lumOff val="5000"/>
                            </a:schemeClr>
                          </a:solidFill>
                          <a:latin typeface="Times New Roman" panose="02020603050405020304" pitchFamily="18" charset="0"/>
                          <a:cs typeface="Times New Roman" panose="02020603050405020304" pitchFamily="18" charset="0"/>
                        </a:rPr>
                        <a:t>Paper &amp; Author</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dirty="0">
                          <a:solidFill>
                            <a:schemeClr val="tx1">
                              <a:lumMod val="95000"/>
                              <a:lumOff val="5000"/>
                            </a:schemeClr>
                          </a:solidFill>
                          <a:latin typeface="Times New Roman" panose="02020603050405020304" pitchFamily="18" charset="0"/>
                          <a:cs typeface="Times New Roman" panose="02020603050405020304" pitchFamily="18" charset="0"/>
                        </a:rPr>
                        <a:t>Abstract summary</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dirty="0">
                          <a:solidFill>
                            <a:schemeClr val="tx1">
                              <a:lumMod val="95000"/>
                              <a:lumOff val="5000"/>
                            </a:schemeClr>
                          </a:solidFill>
                          <a:latin typeface="Times New Roman" panose="02020603050405020304" pitchFamily="18" charset="0"/>
                          <a:cs typeface="Times New Roman" panose="02020603050405020304" pitchFamily="18" charset="0"/>
                        </a:rPr>
                        <a:t>Pros</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tc>
                  <a:txBody>
                    <a:bodyPr/>
                    <a:lstStyle/>
                    <a:p>
                      <a:pPr algn="ctr"/>
                      <a:r>
                        <a:rPr lang="en-US" dirty="0">
                          <a:solidFill>
                            <a:schemeClr val="tx1">
                              <a:lumMod val="95000"/>
                              <a:lumOff val="5000"/>
                            </a:schemeClr>
                          </a:solidFill>
                          <a:latin typeface="Times New Roman" panose="02020603050405020304" pitchFamily="18" charset="0"/>
                          <a:cs typeface="Times New Roman" panose="02020603050405020304" pitchFamily="18" charset="0"/>
                        </a:rPr>
                        <a:t>Cons &amp; Scope</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22132351"/>
                  </a:ext>
                </a:extLst>
              </a:tr>
              <a:tr h="38912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Generalization of Forgery Detection With Meta Deepfake Detection Model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(V. -N. Tran, S. -G. Kwon, S. -H. Lee, H. -S. Le and K. -R. Kwon)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2023</a:t>
                      </a:r>
                      <a:endParaRPr lang="en-IN"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The goal of the model is to develop a generalized model capable of directly solving new unseen domains without the need for model updates. </a:t>
                      </a:r>
                    </a:p>
                    <a:p>
                      <a:pPr marL="285750" indent="-285750" algn="just">
                        <a:buFont typeface="Arial" panose="020B0604020202020204" pitchFamily="34" charset="0"/>
                        <a:buChar char="•"/>
                      </a:pP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The MDD algorithm establishes various weights for facial images from various domains. Specifically, MDD uses meta-weight learning to shift information from the source domains to the target domains with meta-optimization steps, which aims for the model to generate effective representations of the source and target domains. It build multi-domain sets using meta splitting strategy to create a meta-train set and meta-test set. </a:t>
                      </a:r>
                    </a:p>
                  </a:txBody>
                  <a:tcPr/>
                </a:tc>
                <a:tc>
                  <a:txBody>
                    <a:bodyPr/>
                    <a:lstStyle/>
                    <a:p>
                      <a:pPr marL="285750" indent="-285750" algn="just" defTabSz="914400" rtl="0" eaLnBrk="1" latinLnBrk="0" hangingPunct="1">
                        <a:buFont typeface="Arial" panose="020B0604020202020204" pitchFamily="34" charset="0"/>
                        <a:buChar char="•"/>
                      </a:pP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In this paper, the propose an approach that can improve the generalization of the model, named Meta Deepfake Detection model (MDD). In this also apply block shuffling transformation to enhance the performance and reduce the overfitting problem. Moreover, there design two loss functions Pair-Attention Loss and Average-Center Alignment Loss, aggregate with </a:t>
                      </a:r>
                      <a:r>
                        <a:rPr lang="en-US" sz="1500" kern="1200" dirty="0" err="1">
                          <a:solidFill>
                            <a:schemeClr val="tx1">
                              <a:lumMod val="95000"/>
                              <a:lumOff val="5000"/>
                            </a:schemeClr>
                          </a:solidFill>
                          <a:latin typeface="Times New Roman" panose="02020603050405020304" pitchFamily="18" charset="0"/>
                          <a:ea typeface="+mn-ea"/>
                          <a:cs typeface="Times New Roman" panose="02020603050405020304" pitchFamily="18" charset="0"/>
                        </a:rPr>
                        <a:t>softmax</a:t>
                      </a: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 loss to update and learn across domains.</a:t>
                      </a:r>
                      <a:endParaRPr lang="en-IN"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txBody>
                  <a:tcPr/>
                </a:tc>
                <a:tc>
                  <a:txBody>
                    <a:bodyPr/>
                    <a:lstStyle/>
                    <a:p>
                      <a:pPr marL="285750" indent="-285750" algn="just" defTabSz="914400" rtl="0" eaLnBrk="1" latinLnBrk="0" hangingPunct="1">
                        <a:buFont typeface="Arial" panose="020B0604020202020204" pitchFamily="34" charset="0"/>
                        <a:buChar char="•"/>
                      </a:pP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The Convolutional Traces CT is related to the generation process of images and further better results can be obtained by rotating input images in order to find the most important direction.</a:t>
                      </a:r>
                    </a:p>
                  </a:txBody>
                  <a:tcPr/>
                </a:tc>
                <a:extLst>
                  <a:ext uri="{0D108BD9-81ED-4DB2-BD59-A6C34878D82A}">
                    <a16:rowId xmlns:a16="http://schemas.microsoft.com/office/drawing/2014/main" val="817274807"/>
                  </a:ext>
                </a:extLst>
              </a:tr>
              <a:tr h="255982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err="1">
                          <a:solidFill>
                            <a:schemeClr val="tx1">
                              <a:lumMod val="95000"/>
                              <a:lumOff val="5000"/>
                            </a:schemeClr>
                          </a:solidFill>
                          <a:latin typeface="Times New Roman" panose="02020603050405020304" pitchFamily="18" charset="0"/>
                          <a:cs typeface="Times New Roman" panose="02020603050405020304" pitchFamily="18" charset="0"/>
                        </a:rPr>
                        <a:t>SSTNet</a:t>
                      </a:r>
                      <a:r>
                        <a:rPr lang="en-US" sz="1500" dirty="0">
                          <a:solidFill>
                            <a:schemeClr val="tx1">
                              <a:lumMod val="95000"/>
                              <a:lumOff val="5000"/>
                            </a:schemeClr>
                          </a:solidFill>
                          <a:latin typeface="Times New Roman" panose="02020603050405020304" pitchFamily="18" charset="0"/>
                          <a:cs typeface="Times New Roman" panose="02020603050405020304" pitchFamily="18" charset="0"/>
                        </a:rPr>
                        <a:t>: Detecting Manipulated Faces Through Spatial, Steganalysis and Temporal Features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a:t>
                      </a:r>
                      <a:r>
                        <a:rPr lang="en-US" sz="1500" dirty="0">
                          <a:solidFill>
                            <a:schemeClr val="tx1">
                              <a:lumMod val="95000"/>
                              <a:lumOff val="5000"/>
                            </a:schemeClr>
                          </a:solidFill>
                          <a:latin typeface="Times New Roman" panose="02020603050405020304" pitchFamily="18" charset="0"/>
                          <a:cs typeface="Times New Roman" panose="02020603050405020304" pitchFamily="18" charset="0"/>
                        </a:rPr>
                        <a:t>X. Wu, Z. </a:t>
                      </a:r>
                      <a:r>
                        <a:rPr lang="en-US" sz="1500" dirty="0" err="1">
                          <a:solidFill>
                            <a:schemeClr val="tx1">
                              <a:lumMod val="95000"/>
                              <a:lumOff val="5000"/>
                            </a:schemeClr>
                          </a:solidFill>
                          <a:latin typeface="Times New Roman" panose="02020603050405020304" pitchFamily="18" charset="0"/>
                          <a:cs typeface="Times New Roman" panose="02020603050405020304" pitchFamily="18" charset="0"/>
                        </a:rPr>
                        <a:t>Xie</a:t>
                      </a:r>
                      <a:r>
                        <a:rPr lang="en-US" sz="1500" dirty="0">
                          <a:solidFill>
                            <a:schemeClr val="tx1">
                              <a:lumMod val="95000"/>
                              <a:lumOff val="5000"/>
                            </a:schemeClr>
                          </a:solidFill>
                          <a:latin typeface="Times New Roman" panose="02020603050405020304" pitchFamily="18" charset="0"/>
                          <a:cs typeface="Times New Roman" panose="02020603050405020304" pitchFamily="18" charset="0"/>
                        </a:rPr>
                        <a:t>, Y. Gao and Y. Xiao</a:t>
                      </a: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2020</a:t>
                      </a:r>
                      <a:endParaRPr lang="en-IN"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txBody>
                  <a:tcPr/>
                </a:tc>
                <a:tc>
                  <a:txBody>
                    <a:bodyPr/>
                    <a:lstStyle/>
                    <a:p>
                      <a:pPr marL="285750" indent="-285750" algn="just" defTabSz="914400" rtl="0" eaLnBrk="1" latinLnBrk="0" hangingPunct="1">
                        <a:buFont typeface="Arial" panose="020B0604020202020204" pitchFamily="34" charset="0"/>
                        <a:buChar char="•"/>
                      </a:pP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The proposed an effective and robust face manipulation detection framework by incorporating spatial, steganalysis and temporal features. Spatial features are extracted by a deep CNN and steganalysis features are extracted by a proposed novel constraint for suppressing high-level image content. Temporal features are extracted by a single LSTM. </a:t>
                      </a:r>
                      <a:endParaRPr lang="en-IN"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txBody>
                  <a:tcPr/>
                </a:tc>
                <a:tc>
                  <a:txBody>
                    <a:bodyPr/>
                    <a:lstStyle/>
                    <a:p>
                      <a:pPr marL="285750" indent="-285750" algn="just" defTabSz="914400" rtl="0" eaLnBrk="1" latinLnBrk="0" hangingPunct="1">
                        <a:buFont typeface="Arial" panose="020B0604020202020204" pitchFamily="34" charset="0"/>
                        <a:buChar char="•"/>
                      </a:pP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The proposed </a:t>
                      </a:r>
                      <a:r>
                        <a:rPr lang="en-US" sz="1500" kern="1200" dirty="0" err="1">
                          <a:solidFill>
                            <a:schemeClr val="tx1">
                              <a:lumMod val="95000"/>
                              <a:lumOff val="5000"/>
                            </a:schemeClr>
                          </a:solidFill>
                          <a:latin typeface="Times New Roman" panose="02020603050405020304" pitchFamily="18" charset="0"/>
                          <a:ea typeface="+mn-ea"/>
                          <a:cs typeface="Times New Roman" panose="02020603050405020304" pitchFamily="18" charset="0"/>
                        </a:rPr>
                        <a:t>SSTNet</a:t>
                      </a: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 achieves the state-of-the-art results on the full FF++ dataset and shows good generalization on the GAN dataset.</a:t>
                      </a:r>
                      <a:endParaRPr lang="en-IN"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txBody>
                  <a:tcPr/>
                </a:tc>
                <a:tc>
                  <a:txBody>
                    <a:bodyPr/>
                    <a:lstStyle/>
                    <a:p>
                      <a:pPr marL="285750" indent="-285750" algn="just" defTabSz="914400" rtl="0" eaLnBrk="1" latinLnBrk="0" hangingPunct="1">
                        <a:buFont typeface="Arial" panose="020B0604020202020204" pitchFamily="34" charset="0"/>
                        <a:buChar char="•"/>
                      </a:pPr>
                      <a:r>
                        <a:rPr lang="en-IN"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The scope of project it will extend to build my architecture for the sole purpose of betterment of accuracy for the same cause and creating a dataset on my own.</a:t>
                      </a:r>
                    </a:p>
                  </a:txBody>
                  <a:tcPr/>
                </a:tc>
                <a:extLst>
                  <a:ext uri="{0D108BD9-81ED-4DB2-BD59-A6C34878D82A}">
                    <a16:rowId xmlns:a16="http://schemas.microsoft.com/office/drawing/2014/main" val="2052823183"/>
                  </a:ext>
                </a:extLst>
              </a:tr>
            </a:tbl>
          </a:graphicData>
        </a:graphic>
      </p:graphicFrame>
    </p:spTree>
    <p:extLst>
      <p:ext uri="{BB962C8B-B14F-4D97-AF65-F5344CB8AC3E}">
        <p14:creationId xmlns:p14="http://schemas.microsoft.com/office/powerpoint/2010/main" val="1852091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618ADC88-56B3-93ED-C197-B6A01319EB82}"/>
              </a:ext>
            </a:extLst>
          </p:cNvPr>
          <p:cNvGraphicFramePr>
            <a:graphicFrameLocks noGrp="1"/>
          </p:cNvGraphicFramePr>
          <p:nvPr/>
        </p:nvGraphicFramePr>
        <p:xfrm>
          <a:off x="159027" y="125256"/>
          <a:ext cx="11913704" cy="6567091"/>
        </p:xfrm>
        <a:graphic>
          <a:graphicData uri="http://schemas.openxmlformats.org/drawingml/2006/table">
            <a:tbl>
              <a:tblPr firstRow="1" bandRow="1">
                <a:tableStyleId>{5C22544A-7EE6-4342-B048-85BDC9FD1C3A}</a:tableStyleId>
              </a:tblPr>
              <a:tblGrid>
                <a:gridCol w="2355195">
                  <a:extLst>
                    <a:ext uri="{9D8B030D-6E8A-4147-A177-3AD203B41FA5}">
                      <a16:colId xmlns:a16="http://schemas.microsoft.com/office/drawing/2014/main" val="3220281523"/>
                    </a:ext>
                  </a:extLst>
                </a:gridCol>
                <a:gridCol w="3360628">
                  <a:extLst>
                    <a:ext uri="{9D8B030D-6E8A-4147-A177-3AD203B41FA5}">
                      <a16:colId xmlns:a16="http://schemas.microsoft.com/office/drawing/2014/main" val="1452484908"/>
                    </a:ext>
                  </a:extLst>
                </a:gridCol>
                <a:gridCol w="3209125">
                  <a:extLst>
                    <a:ext uri="{9D8B030D-6E8A-4147-A177-3AD203B41FA5}">
                      <a16:colId xmlns:a16="http://schemas.microsoft.com/office/drawing/2014/main" val="850348602"/>
                    </a:ext>
                  </a:extLst>
                </a:gridCol>
                <a:gridCol w="2988756">
                  <a:extLst>
                    <a:ext uri="{9D8B030D-6E8A-4147-A177-3AD203B41FA5}">
                      <a16:colId xmlns:a16="http://schemas.microsoft.com/office/drawing/2014/main" val="535172082"/>
                    </a:ext>
                  </a:extLst>
                </a:gridCol>
              </a:tblGrid>
              <a:tr h="427493">
                <a:tc>
                  <a:txBody>
                    <a:bodyPr/>
                    <a:lstStyle/>
                    <a:p>
                      <a:pPr algn="ctr"/>
                      <a:r>
                        <a:rPr lang="en-US" dirty="0">
                          <a:solidFill>
                            <a:schemeClr val="tx1">
                              <a:lumMod val="95000"/>
                              <a:lumOff val="5000"/>
                            </a:schemeClr>
                          </a:solidFill>
                        </a:rPr>
                        <a:t>Paper &amp; Author</a:t>
                      </a:r>
                      <a:endParaRPr lang="en-IN" dirty="0">
                        <a:solidFill>
                          <a:schemeClr val="tx1">
                            <a:lumMod val="95000"/>
                            <a:lumOff val="5000"/>
                          </a:schemeClr>
                        </a:solidFill>
                      </a:endParaRPr>
                    </a:p>
                  </a:txBody>
                  <a:tcPr/>
                </a:tc>
                <a:tc>
                  <a:txBody>
                    <a:bodyPr/>
                    <a:lstStyle/>
                    <a:p>
                      <a:pPr algn="ctr"/>
                      <a:r>
                        <a:rPr lang="en-US" dirty="0">
                          <a:solidFill>
                            <a:schemeClr val="tx1">
                              <a:lumMod val="95000"/>
                              <a:lumOff val="5000"/>
                            </a:schemeClr>
                          </a:solidFill>
                        </a:rPr>
                        <a:t>Abstract summary</a:t>
                      </a:r>
                      <a:endParaRPr lang="en-IN" dirty="0">
                        <a:solidFill>
                          <a:schemeClr val="tx1">
                            <a:lumMod val="95000"/>
                            <a:lumOff val="5000"/>
                          </a:schemeClr>
                        </a:solidFill>
                      </a:endParaRPr>
                    </a:p>
                  </a:txBody>
                  <a:tcPr/>
                </a:tc>
                <a:tc>
                  <a:txBody>
                    <a:bodyPr/>
                    <a:lstStyle/>
                    <a:p>
                      <a:pPr algn="ctr"/>
                      <a:r>
                        <a:rPr lang="en-US" dirty="0">
                          <a:solidFill>
                            <a:schemeClr val="tx1">
                              <a:lumMod val="95000"/>
                              <a:lumOff val="5000"/>
                            </a:schemeClr>
                          </a:solidFill>
                        </a:rPr>
                        <a:t>Pros</a:t>
                      </a:r>
                      <a:endParaRPr lang="en-IN" dirty="0">
                        <a:solidFill>
                          <a:schemeClr val="tx1">
                            <a:lumMod val="95000"/>
                            <a:lumOff val="5000"/>
                          </a:schemeClr>
                        </a:solidFill>
                      </a:endParaRPr>
                    </a:p>
                  </a:txBody>
                  <a:tcPr/>
                </a:tc>
                <a:tc>
                  <a:txBody>
                    <a:bodyPr/>
                    <a:lstStyle/>
                    <a:p>
                      <a:pPr algn="ctr"/>
                      <a:r>
                        <a:rPr lang="en-US" dirty="0">
                          <a:solidFill>
                            <a:schemeClr val="tx1">
                              <a:lumMod val="95000"/>
                              <a:lumOff val="5000"/>
                            </a:schemeClr>
                          </a:solidFill>
                        </a:rPr>
                        <a:t>Cons &amp; Scope</a:t>
                      </a:r>
                      <a:endParaRPr lang="en-IN" dirty="0">
                        <a:solidFill>
                          <a:schemeClr val="tx1">
                            <a:lumMod val="95000"/>
                            <a:lumOff val="5000"/>
                          </a:schemeClr>
                        </a:solidFill>
                      </a:endParaRPr>
                    </a:p>
                  </a:txBody>
                  <a:tcPr/>
                </a:tc>
                <a:extLst>
                  <a:ext uri="{0D108BD9-81ED-4DB2-BD59-A6C34878D82A}">
                    <a16:rowId xmlns:a16="http://schemas.microsoft.com/office/drawing/2014/main" val="2322132351"/>
                  </a:ext>
                </a:extLst>
              </a:tr>
              <a:tr h="3056828">
                <a:tc>
                  <a:txBody>
                    <a:bodyPr/>
                    <a:lstStyle/>
                    <a:p>
                      <a:pPr algn="ctr"/>
                      <a:r>
                        <a:rPr lang="en-US" sz="1500" kern="1200" dirty="0" err="1">
                          <a:solidFill>
                            <a:schemeClr val="tx1">
                              <a:lumMod val="95000"/>
                              <a:lumOff val="5000"/>
                            </a:schemeClr>
                          </a:solidFill>
                          <a:latin typeface="Times New Roman" panose="02020603050405020304" pitchFamily="18" charset="0"/>
                          <a:ea typeface="+mn-ea"/>
                          <a:cs typeface="Times New Roman" panose="02020603050405020304" pitchFamily="18" charset="0"/>
                        </a:rPr>
                        <a:t>GANprintR</a:t>
                      </a: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 Improved Fakes and Evaluation of the State of the Art in Face Manipulation Detection(</a:t>
                      </a:r>
                      <a:r>
                        <a:rPr lang="pt-BR"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J. C. Neves, R. Tolosana, R. Vera-Rodriguez, V. Lopes, H. Proença and J. Fierrez</a:t>
                      </a: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a:t>
                      </a:r>
                    </a:p>
                    <a:p>
                      <a:pPr algn="ct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2020</a:t>
                      </a:r>
                      <a:endParaRPr lang="en-IN"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txBody>
                  <a:tcPr/>
                </a:tc>
                <a:tc>
                  <a:txBody>
                    <a:bodyPr/>
                    <a:lstStyle/>
                    <a:p>
                      <a:pPr marL="285750" indent="-285750" algn="just" defTabSz="914400" rtl="0" eaLnBrk="1" latinLnBrk="0" hangingPunct="1">
                        <a:buFont typeface="Arial" panose="020B0604020202020204" pitchFamily="34" charset="0"/>
                        <a:buChar char="•"/>
                      </a:pP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In this study, focus on the synthesis of entire facial images, which is a specific type of facial manipulation. The main contributions of this study are three-fold: </a:t>
                      </a:r>
                      <a:r>
                        <a:rPr lang="en-US" sz="1500" kern="1200" dirty="0" err="1">
                          <a:solidFill>
                            <a:schemeClr val="tx1">
                              <a:lumMod val="95000"/>
                              <a:lumOff val="5000"/>
                            </a:schemeClr>
                          </a:solidFill>
                          <a:latin typeface="Times New Roman" panose="02020603050405020304" pitchFamily="18" charset="0"/>
                          <a:ea typeface="+mn-ea"/>
                          <a:cs typeface="Times New Roman" panose="02020603050405020304" pitchFamily="18" charset="0"/>
                        </a:rPr>
                        <a:t>i</a:t>
                      </a: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 a novel strategy to remove GAN “fingerprints” from synthetic fake images. an in-depth analysis of the recent literature in facial manipulation detection; iii) a complete experimental assessment of this type of facial manipulation.</a:t>
                      </a:r>
                      <a:endParaRPr lang="en-IN"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txBody>
                  <a:tcPr/>
                </a:tc>
                <a:tc>
                  <a:txBody>
                    <a:bodyPr/>
                    <a:lstStyle/>
                    <a:p>
                      <a:pPr marL="285750" indent="-285750" algn="just" defTabSz="914400" rtl="0" eaLnBrk="1" latinLnBrk="0" hangingPunct="1">
                        <a:buFont typeface="Arial" panose="020B0604020202020204" pitchFamily="34" charset="0"/>
                        <a:buChar char="•"/>
                      </a:pP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In this presented a method (</a:t>
                      </a:r>
                      <a:r>
                        <a:rPr lang="en-US" sz="1500" kern="1200" dirty="0" err="1">
                          <a:solidFill>
                            <a:schemeClr val="tx1">
                              <a:lumMod val="95000"/>
                              <a:lumOff val="5000"/>
                            </a:schemeClr>
                          </a:solidFill>
                          <a:latin typeface="Times New Roman" panose="02020603050405020304" pitchFamily="18" charset="0"/>
                          <a:ea typeface="+mn-ea"/>
                          <a:cs typeface="Times New Roman" panose="02020603050405020304" pitchFamily="18" charset="0"/>
                        </a:rPr>
                        <a:t>GANprintR</a:t>
                      </a: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 for improving the naturalness of facial fake images based on autoencoders, and we have empirically shown its ability to deceive state-of-the-art manipulation detection methods in a larger extent than some of the most sophisticate and realistic GAN-based synthetic face image generators </a:t>
                      </a:r>
                      <a:endParaRPr lang="en-IN"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txBody>
                  <a:tcPr/>
                </a:tc>
                <a:tc>
                  <a:txBody>
                    <a:bodyPr/>
                    <a:lstStyle/>
                    <a:p>
                      <a:pPr marL="285750" indent="-285750" algn="l" defTabSz="914400" rtl="0" eaLnBrk="1" latinLnBrk="0" hangingPunct="1">
                        <a:buFont typeface="Arial" panose="020B0604020202020204" pitchFamily="34" charset="0"/>
                        <a:buChar char="•"/>
                      </a:pPr>
                      <a:r>
                        <a:rPr lang="en-US" sz="1500" dirty="0">
                          <a:solidFill>
                            <a:schemeClr val="tx1">
                              <a:lumMod val="95000"/>
                              <a:lumOff val="5000"/>
                            </a:schemeClr>
                          </a:solidFill>
                          <a:latin typeface="Times New Roman" panose="02020603050405020304" pitchFamily="18" charset="0"/>
                          <a:cs typeface="Times New Roman" panose="02020603050405020304" pitchFamily="18" charset="0"/>
                        </a:rPr>
                        <a:t>Having shown some of the limitations of the state of the art in face manipulation detection, in future work we can harden such face manipulation detectors by exploiting our improved fakes.</a:t>
                      </a:r>
                    </a:p>
                  </a:txBody>
                  <a:tcPr/>
                </a:tc>
                <a:extLst>
                  <a:ext uri="{0D108BD9-81ED-4DB2-BD59-A6C34878D82A}">
                    <a16:rowId xmlns:a16="http://schemas.microsoft.com/office/drawing/2014/main" val="817274807"/>
                  </a:ext>
                </a:extLst>
              </a:tr>
              <a:tr h="30827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Media Forensics and </a:t>
                      </a:r>
                      <a:r>
                        <a:rPr lang="en-US" sz="1500" kern="1200" dirty="0" err="1">
                          <a:solidFill>
                            <a:schemeClr val="tx1">
                              <a:lumMod val="95000"/>
                              <a:lumOff val="5000"/>
                            </a:schemeClr>
                          </a:solidFill>
                          <a:latin typeface="Times New Roman" panose="02020603050405020304" pitchFamily="18" charset="0"/>
                          <a:ea typeface="+mn-ea"/>
                          <a:cs typeface="Times New Roman" panose="02020603050405020304" pitchFamily="18" charset="0"/>
                        </a:rPr>
                        <a:t>DeepFakes</a:t>
                      </a: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 An Overview</a:t>
                      </a:r>
                      <a:r>
                        <a:rPr lang="en-IN"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a:t>
                      </a: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L. </a:t>
                      </a:r>
                      <a:r>
                        <a:rPr lang="en-US" sz="1500" kern="1200" dirty="0" err="1">
                          <a:solidFill>
                            <a:schemeClr val="tx1">
                              <a:lumMod val="95000"/>
                              <a:lumOff val="5000"/>
                            </a:schemeClr>
                          </a:solidFill>
                          <a:latin typeface="Times New Roman" panose="02020603050405020304" pitchFamily="18" charset="0"/>
                          <a:ea typeface="+mn-ea"/>
                          <a:cs typeface="Times New Roman" panose="02020603050405020304" pitchFamily="18" charset="0"/>
                        </a:rPr>
                        <a:t>Verdoliva</a:t>
                      </a:r>
                      <a:r>
                        <a:rPr lang="en-IN"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a:t>
                      </a:r>
                    </a:p>
                    <a:p>
                      <a:pPr marL="0" algn="ctr" defTabSz="914400" rtl="0" eaLnBrk="1" latinLnBrk="0" hangingPunct="1"/>
                      <a:r>
                        <a:rPr lang="en-IN"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2020</a:t>
                      </a:r>
                    </a:p>
                  </a:txBody>
                  <a:tcPr/>
                </a:tc>
                <a:tc>
                  <a:txBody>
                    <a:bodyPr/>
                    <a:lstStyle/>
                    <a:p>
                      <a:pPr marL="285750" indent="-285750" algn="just" defTabSz="914400" rtl="0" eaLnBrk="1" latinLnBrk="0" hangingPunct="1">
                        <a:buFont typeface="Arial" panose="020B0604020202020204" pitchFamily="34" charset="0"/>
                        <a:buChar char="•"/>
                      </a:pP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This review paper aims to present an analysis of the methods for visual media integrity verification, that is, the detection of manipulated images and videos. Special emphasis will be placed on the emerging phenomenon of deepfakes, fake media created through deep learning tools, and on modern data-driven forensic methods to fight them.</a:t>
                      </a:r>
                      <a:endParaRPr lang="en-IN"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n-US" sz="1500" dirty="0">
                          <a:solidFill>
                            <a:schemeClr val="tx1">
                              <a:lumMod val="95000"/>
                              <a:lumOff val="5000"/>
                            </a:schemeClr>
                          </a:solidFill>
                          <a:latin typeface="Times New Roman" panose="02020603050405020304" pitchFamily="18" charset="0"/>
                          <a:cs typeface="Times New Roman" panose="02020603050405020304" pitchFamily="18" charset="0"/>
                        </a:rPr>
                        <a:t>The propose an approach that can improve the generalization of the model, named Meta Deepfake Detection model (MDD). In this model also apply block shuffling transformation to enhance the performance and reduce the overfitting problem</a:t>
                      </a:r>
                      <a:endPar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txBody>
                  <a:tcPr/>
                </a:tc>
                <a:tc>
                  <a:txBody>
                    <a:bodyPr/>
                    <a:lstStyle/>
                    <a:p>
                      <a:pPr marL="285750" indent="-285750" algn="l" defTabSz="914400" rtl="0" eaLnBrk="1" latinLnBrk="0" hangingPunct="1">
                        <a:buFont typeface="Arial" panose="020B0604020202020204" pitchFamily="34" charset="0"/>
                        <a:buChar char="•"/>
                      </a:pPr>
                      <a:r>
                        <a:rPr lang="en-US"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rPr>
                        <a:t>It is difficult to forecast whether such efforts will be able to ensure information integrity in the future, or some forms of active protection will become necessary.</a:t>
                      </a:r>
                      <a:endParaRPr lang="en-IN" sz="1500" kern="12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052823183"/>
                  </a:ext>
                </a:extLst>
              </a:tr>
            </a:tbl>
          </a:graphicData>
        </a:graphic>
      </p:graphicFrame>
    </p:spTree>
    <p:extLst>
      <p:ext uri="{BB962C8B-B14F-4D97-AF65-F5344CB8AC3E}">
        <p14:creationId xmlns:p14="http://schemas.microsoft.com/office/powerpoint/2010/main" val="3583240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3A927-01C5-4F0F-A7D8-11E9717C23AF}"/>
              </a:ext>
            </a:extLst>
          </p:cNvPr>
          <p:cNvSpPr>
            <a:spLocks noGrp="1"/>
          </p:cNvSpPr>
          <p:nvPr>
            <p:ph type="title"/>
          </p:nvPr>
        </p:nvSpPr>
        <p:spPr>
          <a:xfrm>
            <a:off x="1676400" y="668487"/>
            <a:ext cx="10515600" cy="816561"/>
          </a:xfrm>
        </p:spPr>
        <p:txBody>
          <a:bodyPr>
            <a:normAutofit/>
          </a:bodyPr>
          <a:lstStyle/>
          <a:p>
            <a:r>
              <a:rPr lang="en-IN" sz="3200" b="1" dirty="0">
                <a:solidFill>
                  <a:schemeClr val="tx1">
                    <a:lumMod val="95000"/>
                    <a:lumOff val="5000"/>
                  </a:schemeClr>
                </a:solidFill>
              </a:rPr>
              <a:t>OBJECTIVES :</a:t>
            </a:r>
          </a:p>
        </p:txBody>
      </p:sp>
      <p:sp>
        <p:nvSpPr>
          <p:cNvPr id="3" name="Content Placeholder 2">
            <a:extLst>
              <a:ext uri="{FF2B5EF4-FFF2-40B4-BE49-F238E27FC236}">
                <a16:creationId xmlns:a16="http://schemas.microsoft.com/office/drawing/2014/main" id="{91721791-147F-4837-B26C-A98B11893DC8}"/>
              </a:ext>
            </a:extLst>
          </p:cNvPr>
          <p:cNvSpPr>
            <a:spLocks noGrp="1"/>
          </p:cNvSpPr>
          <p:nvPr>
            <p:ph idx="1"/>
          </p:nvPr>
        </p:nvSpPr>
        <p:spPr>
          <a:xfrm>
            <a:off x="1676400" y="1736839"/>
            <a:ext cx="9587948" cy="4798329"/>
          </a:xfrm>
        </p:spPr>
        <p:txBody>
          <a:bodyPr>
            <a:normAutofit/>
          </a:bodyPr>
          <a:lstStyle/>
          <a:p>
            <a:pPr algn="just">
              <a:buFont typeface="Wingdings" panose="05000000000000000000" pitchFamily="2" charset="2"/>
              <a:buChar char="Ø"/>
            </a:pPr>
            <a:r>
              <a:rPr lang="en-US" sz="2200" dirty="0">
                <a:solidFill>
                  <a:schemeClr val="tx1">
                    <a:lumMod val="95000"/>
                    <a:lumOff val="5000"/>
                  </a:schemeClr>
                </a:solidFill>
                <a:latin typeface="Times New Roman" panose="02020603050405020304" pitchFamily="18" charset="0"/>
                <a:cs typeface="Times New Roman" panose="02020603050405020304" pitchFamily="18" charset="0"/>
              </a:rPr>
              <a:t>To develop a system which </a:t>
            </a:r>
            <a:r>
              <a:rPr lang="en-IN" sz="2200" dirty="0">
                <a:solidFill>
                  <a:schemeClr val="tx1">
                    <a:lumMod val="95000"/>
                    <a:lumOff val="5000"/>
                  </a:schemeClr>
                </a:solidFill>
                <a:latin typeface="Times New Roman" panose="02020603050405020304" pitchFamily="18" charset="0"/>
                <a:cs typeface="Times New Roman" panose="02020603050405020304" pitchFamily="18" charset="0"/>
              </a:rPr>
              <a:t>will detecting or classify the video as deepfake  or pristine using deep learning algorithm.</a:t>
            </a:r>
            <a:endParaRPr lang="en-US" sz="22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342900" lvl="1" indent="-342900" algn="just">
              <a:buFont typeface="Wingdings" panose="05000000000000000000" pitchFamily="2" charset="2"/>
              <a:buChar char="Ø"/>
            </a:pPr>
            <a:r>
              <a:rPr lang="en-US" sz="2200" dirty="0">
                <a:solidFill>
                  <a:schemeClr val="tx1">
                    <a:lumMod val="95000"/>
                    <a:lumOff val="5000"/>
                  </a:schemeClr>
                </a:solidFill>
                <a:latin typeface="Times New Roman" panose="02020603050405020304" pitchFamily="18" charset="0"/>
                <a:cs typeface="Times New Roman" panose="02020603050405020304" pitchFamily="18" charset="0"/>
              </a:rPr>
              <a:t>The system will reduce the Abuses’ and misleading of the common people over social media.</a:t>
            </a:r>
          </a:p>
        </p:txBody>
      </p:sp>
      <p:sp>
        <p:nvSpPr>
          <p:cNvPr id="4" name="Slide Number Placeholder 3">
            <a:extLst>
              <a:ext uri="{FF2B5EF4-FFF2-40B4-BE49-F238E27FC236}">
                <a16:creationId xmlns:a16="http://schemas.microsoft.com/office/drawing/2014/main" id="{94C8F32C-99D2-E96C-E0E4-42BCF1D92A3F}"/>
              </a:ext>
            </a:extLst>
          </p:cNvPr>
          <p:cNvSpPr>
            <a:spLocks noGrp="1"/>
          </p:cNvSpPr>
          <p:nvPr>
            <p:ph type="sldNum" sz="quarter" idx="12"/>
          </p:nvPr>
        </p:nvSpPr>
        <p:spPr/>
        <p:txBody>
          <a:bodyPr/>
          <a:lstStyle/>
          <a:p>
            <a:fld id="{5BF998B0-0269-472B-9CA4-4048717895BC}" type="slidenum">
              <a:rPr lang="en-IN" smtClean="0"/>
              <a:t>7</a:t>
            </a:fld>
            <a:endParaRPr lang="en-IN"/>
          </a:p>
        </p:txBody>
      </p:sp>
    </p:spTree>
    <p:extLst>
      <p:ext uri="{BB962C8B-B14F-4D97-AF65-F5344CB8AC3E}">
        <p14:creationId xmlns:p14="http://schemas.microsoft.com/office/powerpoint/2010/main" val="422555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01185-E729-4761-530F-53759C66E495}"/>
              </a:ext>
            </a:extLst>
          </p:cNvPr>
          <p:cNvSpPr>
            <a:spLocks noGrp="1"/>
          </p:cNvSpPr>
          <p:nvPr>
            <p:ph type="title"/>
          </p:nvPr>
        </p:nvSpPr>
        <p:spPr>
          <a:xfrm>
            <a:off x="1624950" y="679572"/>
            <a:ext cx="9351590" cy="706964"/>
          </a:xfrm>
        </p:spPr>
        <p:txBody>
          <a:bodyPr>
            <a:normAutofit/>
          </a:bodyPr>
          <a:lstStyle/>
          <a:p>
            <a:r>
              <a:rPr lang="en-US" b="1" dirty="0"/>
              <a:t>Data Collection:</a:t>
            </a:r>
          </a:p>
        </p:txBody>
      </p:sp>
      <p:graphicFrame>
        <p:nvGraphicFramePr>
          <p:cNvPr id="6" name="Table 6">
            <a:extLst>
              <a:ext uri="{FF2B5EF4-FFF2-40B4-BE49-F238E27FC236}">
                <a16:creationId xmlns:a16="http://schemas.microsoft.com/office/drawing/2014/main" id="{C34AF2FC-2A65-A2B7-46FC-637324684859}"/>
              </a:ext>
            </a:extLst>
          </p:cNvPr>
          <p:cNvGraphicFramePr>
            <a:graphicFrameLocks noGrp="1"/>
          </p:cNvGraphicFramePr>
          <p:nvPr>
            <p:extLst>
              <p:ext uri="{D42A27DB-BD31-4B8C-83A1-F6EECF244321}">
                <p14:modId xmlns:p14="http://schemas.microsoft.com/office/powerpoint/2010/main" val="2608585377"/>
              </p:ext>
            </p:extLst>
          </p:nvPr>
        </p:nvGraphicFramePr>
        <p:xfrm>
          <a:off x="1624950" y="1633091"/>
          <a:ext cx="9883588" cy="2008374"/>
        </p:xfrm>
        <a:graphic>
          <a:graphicData uri="http://schemas.openxmlformats.org/drawingml/2006/table">
            <a:tbl>
              <a:tblPr firstRow="1" bandRow="1">
                <a:tableStyleId>{5C22544A-7EE6-4342-B048-85BDC9FD1C3A}</a:tableStyleId>
              </a:tblPr>
              <a:tblGrid>
                <a:gridCol w="2514599">
                  <a:extLst>
                    <a:ext uri="{9D8B030D-6E8A-4147-A177-3AD203B41FA5}">
                      <a16:colId xmlns:a16="http://schemas.microsoft.com/office/drawing/2014/main" val="3896357330"/>
                    </a:ext>
                  </a:extLst>
                </a:gridCol>
                <a:gridCol w="2427195">
                  <a:extLst>
                    <a:ext uri="{9D8B030D-6E8A-4147-A177-3AD203B41FA5}">
                      <a16:colId xmlns:a16="http://schemas.microsoft.com/office/drawing/2014/main" val="3999071819"/>
                    </a:ext>
                  </a:extLst>
                </a:gridCol>
                <a:gridCol w="2470897">
                  <a:extLst>
                    <a:ext uri="{9D8B030D-6E8A-4147-A177-3AD203B41FA5}">
                      <a16:colId xmlns:a16="http://schemas.microsoft.com/office/drawing/2014/main" val="4025728440"/>
                    </a:ext>
                  </a:extLst>
                </a:gridCol>
                <a:gridCol w="2470897">
                  <a:extLst>
                    <a:ext uri="{9D8B030D-6E8A-4147-A177-3AD203B41FA5}">
                      <a16:colId xmlns:a16="http://schemas.microsoft.com/office/drawing/2014/main" val="2391349318"/>
                    </a:ext>
                  </a:extLst>
                </a:gridCol>
              </a:tblGrid>
              <a:tr h="425859">
                <a:tc>
                  <a:txBody>
                    <a:bodyPr/>
                    <a:lstStyle/>
                    <a:p>
                      <a:r>
                        <a:rPr lang="en-US" dirty="0"/>
                        <a:t>Dataset</a:t>
                      </a:r>
                    </a:p>
                  </a:txBody>
                  <a:tcPr/>
                </a:tc>
                <a:tc>
                  <a:txBody>
                    <a:bodyPr/>
                    <a:lstStyle/>
                    <a:p>
                      <a:r>
                        <a:rPr lang="en-US" dirty="0"/>
                        <a:t>Organization</a:t>
                      </a:r>
                    </a:p>
                  </a:txBody>
                  <a:tcPr/>
                </a:tc>
                <a:tc>
                  <a:txBody>
                    <a:bodyPr/>
                    <a:lstStyle/>
                    <a:p>
                      <a:r>
                        <a:rPr lang="en-US" dirty="0"/>
                        <a:t>Type</a:t>
                      </a:r>
                    </a:p>
                  </a:txBody>
                  <a:tcPr/>
                </a:tc>
                <a:tc>
                  <a:txBody>
                    <a:bodyPr/>
                    <a:lstStyle/>
                    <a:p>
                      <a:r>
                        <a:rPr lang="en-US" dirty="0"/>
                        <a:t>Size</a:t>
                      </a:r>
                    </a:p>
                  </a:txBody>
                  <a:tcPr/>
                </a:tc>
                <a:extLst>
                  <a:ext uri="{0D108BD9-81ED-4DB2-BD59-A6C34878D82A}">
                    <a16:rowId xmlns:a16="http://schemas.microsoft.com/office/drawing/2014/main" val="3930819440"/>
                  </a:ext>
                </a:extLst>
              </a:tr>
              <a:tr h="425859">
                <a:tc>
                  <a:txBody>
                    <a:bodyPr/>
                    <a:lstStyle/>
                    <a:p>
                      <a:pPr algn="l"/>
                      <a:r>
                        <a:rPr lang="en-US" sz="1800" b="0" kern="1200" dirty="0">
                          <a:solidFill>
                            <a:schemeClr val="dk1"/>
                          </a:solidFill>
                          <a:effectLst/>
                        </a:rPr>
                        <a:t>  Celeb-DF dataset</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u="sng" strike="noStrike" kern="1200" dirty="0">
                          <a:solidFill>
                            <a:schemeClr val="tx1"/>
                          </a:solidFill>
                          <a:effectLst/>
                        </a:rPr>
                        <a:t>YouTube videos</a:t>
                      </a:r>
                      <a:endParaRPr lang="en-US" dirty="0"/>
                    </a:p>
                  </a:txBody>
                  <a:tcPr/>
                </a:tc>
                <a:tc>
                  <a:txBody>
                    <a:bodyPr/>
                    <a:lstStyle/>
                    <a:p>
                      <a:r>
                        <a:rPr lang="en-US" dirty="0"/>
                        <a:t>.mp4</a:t>
                      </a:r>
                    </a:p>
                  </a:txBody>
                  <a:tcPr/>
                </a:tc>
                <a:tc>
                  <a:txBody>
                    <a:bodyPr/>
                    <a:lstStyle/>
                    <a:p>
                      <a:r>
                        <a:rPr lang="en-US" dirty="0"/>
                        <a:t>4GB</a:t>
                      </a:r>
                    </a:p>
                  </a:txBody>
                  <a:tcPr/>
                </a:tc>
                <a:extLst>
                  <a:ext uri="{0D108BD9-81ED-4DB2-BD59-A6C34878D82A}">
                    <a16:rowId xmlns:a16="http://schemas.microsoft.com/office/drawing/2014/main" val="3479649861"/>
                  </a:ext>
                </a:extLst>
              </a:tr>
              <a:tr h="516576">
                <a:tc>
                  <a:txBody>
                    <a:bodyPr/>
                    <a:lstStyle/>
                    <a:p>
                      <a:pPr algn="l"/>
                      <a:r>
                        <a:rPr lang="en-US" sz="1800" b="0" kern="1200" dirty="0">
                          <a:solidFill>
                            <a:schemeClr val="dk1"/>
                          </a:solidFill>
                          <a:effectLst/>
                        </a:rPr>
                        <a:t>  Face Forensics</a:t>
                      </a:r>
                      <a:endParaRPr lang="en-US" sz="1800" b="0" i="0" kern="1200" dirty="0">
                        <a:solidFill>
                          <a:schemeClr val="dk1"/>
                        </a:solidFill>
                        <a:effectLst/>
                        <a:latin typeface="+mn-lt"/>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u="sng" strike="noStrike" kern="1200" dirty="0">
                          <a:solidFill>
                            <a:schemeClr val="tx1"/>
                          </a:solidFill>
                          <a:effectLst/>
                        </a:rPr>
                        <a:t>YouTube videos</a:t>
                      </a:r>
                      <a:endParaRPr lang="en-US" dirty="0"/>
                    </a:p>
                  </a:txBody>
                  <a:tcPr/>
                </a:tc>
                <a:tc>
                  <a:txBody>
                    <a:bodyPr/>
                    <a:lstStyle/>
                    <a:p>
                      <a:r>
                        <a:rPr lang="en-US" dirty="0"/>
                        <a:t>.mp4</a:t>
                      </a:r>
                    </a:p>
                  </a:txBody>
                  <a:tcPr/>
                </a:tc>
                <a:tc>
                  <a:txBody>
                    <a:bodyPr/>
                    <a:lstStyle/>
                    <a:p>
                      <a:r>
                        <a:rPr lang="en-US" dirty="0"/>
                        <a:t>2GB</a:t>
                      </a:r>
                    </a:p>
                  </a:txBody>
                  <a:tcPr/>
                </a:tc>
                <a:extLst>
                  <a:ext uri="{0D108BD9-81ED-4DB2-BD59-A6C34878D82A}">
                    <a16:rowId xmlns:a16="http://schemas.microsoft.com/office/drawing/2014/main" val="730157729"/>
                  </a:ext>
                </a:extLst>
              </a:tr>
              <a:tr h="211639">
                <a:tc>
                  <a:txBody>
                    <a:bodyPr/>
                    <a:lstStyle/>
                    <a:p>
                      <a:r>
                        <a:rPr lang="en-IN" b="0" dirty="0"/>
                        <a:t>  DFDC dataset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u="sng" strike="noStrike" kern="1200" dirty="0">
                          <a:solidFill>
                            <a:schemeClr val="tx1"/>
                          </a:solidFill>
                          <a:effectLst/>
                        </a:rPr>
                        <a:t>YouTube videos</a:t>
                      </a:r>
                      <a:endParaRPr lang="en-US" dirty="0"/>
                    </a:p>
                    <a:p>
                      <a:endParaRPr lang="en-IN" b="0" dirty="0"/>
                    </a:p>
                  </a:txBody>
                  <a:tcPr/>
                </a:tc>
                <a:tc>
                  <a:txBody>
                    <a:bodyPr/>
                    <a:lstStyle/>
                    <a:p>
                      <a:r>
                        <a:rPr lang="en-US" dirty="0"/>
                        <a:t>.mp4</a:t>
                      </a:r>
                    </a:p>
                  </a:txBody>
                  <a:tcPr/>
                </a:tc>
                <a:tc>
                  <a:txBody>
                    <a:bodyPr/>
                    <a:lstStyle/>
                    <a:p>
                      <a:r>
                        <a:rPr lang="en-US" dirty="0"/>
                        <a:t>4GB</a:t>
                      </a:r>
                    </a:p>
                    <a:p>
                      <a:endParaRPr lang="en-US" dirty="0"/>
                    </a:p>
                  </a:txBody>
                  <a:tcPr/>
                </a:tc>
                <a:extLst>
                  <a:ext uri="{0D108BD9-81ED-4DB2-BD59-A6C34878D82A}">
                    <a16:rowId xmlns:a16="http://schemas.microsoft.com/office/drawing/2014/main" val="4140254250"/>
                  </a:ext>
                </a:extLst>
              </a:tr>
            </a:tbl>
          </a:graphicData>
        </a:graphic>
      </p:graphicFrame>
      <p:pic>
        <p:nvPicPr>
          <p:cNvPr id="4" name="Picture 3">
            <a:extLst>
              <a:ext uri="{FF2B5EF4-FFF2-40B4-BE49-F238E27FC236}">
                <a16:creationId xmlns:a16="http://schemas.microsoft.com/office/drawing/2014/main" id="{1ED15DA0-084E-15B1-2E8A-F2CD2330D0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6822" y="3753569"/>
            <a:ext cx="7258356" cy="3104431"/>
          </a:xfrm>
          <a:prstGeom prst="rect">
            <a:avLst/>
          </a:prstGeom>
        </p:spPr>
      </p:pic>
      <p:sp>
        <p:nvSpPr>
          <p:cNvPr id="5" name="Slide Number Placeholder 4">
            <a:extLst>
              <a:ext uri="{FF2B5EF4-FFF2-40B4-BE49-F238E27FC236}">
                <a16:creationId xmlns:a16="http://schemas.microsoft.com/office/drawing/2014/main" id="{CF54F5E5-4618-4750-AD31-E62E5E81D845}"/>
              </a:ext>
            </a:extLst>
          </p:cNvPr>
          <p:cNvSpPr>
            <a:spLocks noGrp="1"/>
          </p:cNvSpPr>
          <p:nvPr>
            <p:ph type="sldNum" sz="quarter" idx="12"/>
          </p:nvPr>
        </p:nvSpPr>
        <p:spPr/>
        <p:txBody>
          <a:bodyPr/>
          <a:lstStyle/>
          <a:p>
            <a:fld id="{5BF998B0-0269-472B-9CA4-4048717895BC}" type="slidenum">
              <a:rPr lang="en-IN" smtClean="0"/>
              <a:t>8</a:t>
            </a:fld>
            <a:endParaRPr lang="en-IN"/>
          </a:p>
        </p:txBody>
      </p:sp>
    </p:spTree>
    <p:extLst>
      <p:ext uri="{BB962C8B-B14F-4D97-AF65-F5344CB8AC3E}">
        <p14:creationId xmlns:p14="http://schemas.microsoft.com/office/powerpoint/2010/main" val="2736372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655F589-8534-4711-B357-90E56AB7FA24}"/>
              </a:ext>
            </a:extLst>
          </p:cNvPr>
          <p:cNvSpPr/>
          <p:nvPr/>
        </p:nvSpPr>
        <p:spPr>
          <a:xfrm>
            <a:off x="397566" y="337929"/>
            <a:ext cx="2782956" cy="6251714"/>
          </a:xfrm>
          <a:prstGeom prst="roundRect">
            <a:avLst>
              <a:gd name="adj" fmla="val 1355"/>
            </a:avLst>
          </a:prstGeom>
          <a:gradFill flip="none" rotWithShape="1">
            <a:gsLst>
              <a:gs pos="0">
                <a:srgbClr val="71358B">
                  <a:alpha val="85000"/>
                </a:srgbClr>
              </a:gs>
              <a:gs pos="100000">
                <a:srgbClr val="552968">
                  <a:alpha val="8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Proposed System Architecture</a:t>
            </a:r>
          </a:p>
        </p:txBody>
      </p:sp>
      <p:pic>
        <p:nvPicPr>
          <p:cNvPr id="4" name="Picture 3">
            <a:extLst>
              <a:ext uri="{FF2B5EF4-FFF2-40B4-BE49-F238E27FC236}">
                <a16:creationId xmlns:a16="http://schemas.microsoft.com/office/drawing/2014/main" id="{A7B4F575-BBAD-E26C-EDFE-A7B9A5DCB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8615" y="0"/>
            <a:ext cx="8323385" cy="6858000"/>
          </a:xfrm>
          <a:prstGeom prst="rect">
            <a:avLst/>
          </a:prstGeom>
        </p:spPr>
      </p:pic>
      <p:pic>
        <p:nvPicPr>
          <p:cNvPr id="5" name="Picture 4">
            <a:extLst>
              <a:ext uri="{FF2B5EF4-FFF2-40B4-BE49-F238E27FC236}">
                <a16:creationId xmlns:a16="http://schemas.microsoft.com/office/drawing/2014/main" id="{20E3FBBD-620A-4CF5-A821-AAE43F09CB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0408" y="4286873"/>
            <a:ext cx="1860254" cy="2233198"/>
          </a:xfrm>
          <a:prstGeom prst="rect">
            <a:avLst/>
          </a:prstGeom>
        </p:spPr>
      </p:pic>
      <p:sp>
        <p:nvSpPr>
          <p:cNvPr id="2" name="Slide Number Placeholder 1">
            <a:extLst>
              <a:ext uri="{FF2B5EF4-FFF2-40B4-BE49-F238E27FC236}">
                <a16:creationId xmlns:a16="http://schemas.microsoft.com/office/drawing/2014/main" id="{FF98EAB8-99CA-50DF-8BC8-C7CAB3128705}"/>
              </a:ext>
            </a:extLst>
          </p:cNvPr>
          <p:cNvSpPr>
            <a:spLocks noGrp="1"/>
          </p:cNvSpPr>
          <p:nvPr>
            <p:ph type="sldNum" sz="quarter" idx="12"/>
          </p:nvPr>
        </p:nvSpPr>
        <p:spPr/>
        <p:txBody>
          <a:bodyPr/>
          <a:lstStyle/>
          <a:p>
            <a:fld id="{5BF998B0-0269-472B-9CA4-4048717895BC}" type="slidenum">
              <a:rPr lang="en-IN" smtClean="0"/>
              <a:t>9</a:t>
            </a:fld>
            <a:endParaRPr lang="en-IN"/>
          </a:p>
        </p:txBody>
      </p:sp>
    </p:spTree>
    <p:extLst>
      <p:ext uri="{BB962C8B-B14F-4D97-AF65-F5344CB8AC3E}">
        <p14:creationId xmlns:p14="http://schemas.microsoft.com/office/powerpoint/2010/main" val="330425706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14398</TotalTime>
  <Words>3189</Words>
  <Application>Microsoft Office PowerPoint</Application>
  <PresentationFormat>Widescreen</PresentationFormat>
  <Paragraphs>334</Paragraphs>
  <Slides>27</Slides>
  <Notes>10</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27</vt:i4>
      </vt:variant>
    </vt:vector>
  </HeadingPairs>
  <TitlesOfParts>
    <vt:vector size="40" baseType="lpstr">
      <vt:lpstr>Arial</vt:lpstr>
      <vt:lpstr>Calibri</vt:lpstr>
      <vt:lpstr>Cambria</vt:lpstr>
      <vt:lpstr>Cambria Math</vt:lpstr>
      <vt:lpstr>Century Gothic</vt:lpstr>
      <vt:lpstr>Eurostile BQ</vt:lpstr>
      <vt:lpstr>Open Sans</vt:lpstr>
      <vt:lpstr>Söhne</vt:lpstr>
      <vt:lpstr>Times New Roman</vt:lpstr>
      <vt:lpstr>Verdana</vt:lpstr>
      <vt:lpstr>Wingdings</vt:lpstr>
      <vt:lpstr>Wingdings 3</vt:lpstr>
      <vt:lpstr>Wisp</vt:lpstr>
      <vt:lpstr>PowerPoint Presentation</vt:lpstr>
      <vt:lpstr>PowerPoint Presentation</vt:lpstr>
      <vt:lpstr>MOTIVATION/SCOPE :</vt:lpstr>
      <vt:lpstr>PowerPoint Presentation</vt:lpstr>
      <vt:lpstr>PowerPoint Presentation</vt:lpstr>
      <vt:lpstr>PowerPoint Presentation</vt:lpstr>
      <vt:lpstr>OBJECTIVES :</vt:lpstr>
      <vt:lpstr>Data Collection:</vt:lpstr>
      <vt:lpstr>PowerPoint Presentation</vt:lpstr>
      <vt:lpstr>PowerPoint Presentation</vt:lpstr>
      <vt:lpstr>PowerPoint Presentation</vt:lpstr>
      <vt:lpstr>Resnext50 Model:</vt:lpstr>
      <vt:lpstr>Resnext50 Model:</vt:lpstr>
      <vt:lpstr>LSTM Model:</vt:lpstr>
      <vt:lpstr>PowerPoint Presentation</vt:lpstr>
      <vt:lpstr>PowerPoint Presentation</vt:lpstr>
      <vt:lpstr>RESULTS AND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Disaster Tweet Detection using Bidirectional Encoder Representations from transformers (BERT)</dc:title>
  <dc:creator>RAHUL JAIN</dc:creator>
  <cp:lastModifiedBy>RAMAVATAR YADAV</cp:lastModifiedBy>
  <cp:revision>112</cp:revision>
  <dcterms:created xsi:type="dcterms:W3CDTF">2021-08-14T15:15:24Z</dcterms:created>
  <dcterms:modified xsi:type="dcterms:W3CDTF">2023-06-05T05:23:53Z</dcterms:modified>
</cp:coreProperties>
</file>